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318" r:id="rId3"/>
    <p:sldId id="319" r:id="rId4"/>
    <p:sldId id="320" r:id="rId5"/>
    <p:sldId id="290" r:id="rId6"/>
    <p:sldId id="291" r:id="rId7"/>
    <p:sldId id="311" r:id="rId8"/>
    <p:sldId id="313" r:id="rId9"/>
    <p:sldId id="307" r:id="rId10"/>
    <p:sldId id="310" r:id="rId11"/>
    <p:sldId id="292" r:id="rId12"/>
    <p:sldId id="308" r:id="rId13"/>
    <p:sldId id="293" r:id="rId14"/>
    <p:sldId id="314" r:id="rId15"/>
    <p:sldId id="315" r:id="rId16"/>
    <p:sldId id="294" r:id="rId17"/>
    <p:sldId id="309" r:id="rId18"/>
    <p:sldId id="312" r:id="rId19"/>
    <p:sldId id="295" r:id="rId20"/>
    <p:sldId id="327" r:id="rId21"/>
    <p:sldId id="328" r:id="rId22"/>
    <p:sldId id="296" r:id="rId23"/>
    <p:sldId id="329" r:id="rId24"/>
    <p:sldId id="297" r:id="rId25"/>
    <p:sldId id="330" r:id="rId26"/>
    <p:sldId id="298" r:id="rId27"/>
    <p:sldId id="316" r:id="rId28"/>
    <p:sldId id="299" r:id="rId29"/>
    <p:sldId id="317" r:id="rId30"/>
    <p:sldId id="300" r:id="rId31"/>
    <p:sldId id="304" r:id="rId32"/>
    <p:sldId id="301" r:id="rId33"/>
    <p:sldId id="302" r:id="rId34"/>
    <p:sldId id="303" r:id="rId35"/>
    <p:sldId id="270" r:id="rId36"/>
    <p:sldId id="321" r:id="rId37"/>
    <p:sldId id="271" r:id="rId38"/>
    <p:sldId id="263" r:id="rId39"/>
    <p:sldId id="268" r:id="rId40"/>
    <p:sldId id="269" r:id="rId41"/>
    <p:sldId id="267" r:id="rId42"/>
    <p:sldId id="272" r:id="rId43"/>
    <p:sldId id="261" r:id="rId44"/>
    <p:sldId id="262" r:id="rId45"/>
    <p:sldId id="264" r:id="rId46"/>
    <p:sldId id="273" r:id="rId47"/>
    <p:sldId id="274" r:id="rId48"/>
    <p:sldId id="275" r:id="rId49"/>
    <p:sldId id="276" r:id="rId50"/>
    <p:sldId id="277" r:id="rId51"/>
    <p:sldId id="278" r:id="rId52"/>
    <p:sldId id="279" r:id="rId53"/>
    <p:sldId id="280" r:id="rId54"/>
    <p:sldId id="281" r:id="rId55"/>
    <p:sldId id="282" r:id="rId56"/>
    <p:sldId id="283" r:id="rId57"/>
    <p:sldId id="284" r:id="rId58"/>
    <p:sldId id="285" r:id="rId59"/>
    <p:sldId id="286" r:id="rId60"/>
    <p:sldId id="287" r:id="rId61"/>
    <p:sldId id="288" r:id="rId62"/>
    <p:sldId id="289" r:id="rId63"/>
    <p:sldId id="265" r:id="rId64"/>
    <p:sldId id="266" r:id="rId65"/>
    <p:sldId id="324" r:id="rId66"/>
    <p:sldId id="323" r:id="rId67"/>
    <p:sldId id="260" r:id="rId68"/>
    <p:sldId id="258" r:id="rId69"/>
    <p:sldId id="325" r:id="rId70"/>
    <p:sldId id="326" r:id="rId7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1152"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EF8A3D1-67FB-4EE1-B1D7-2077CD28B952}" type="datetimeFigureOut">
              <a:rPr lang="en-US" smtClean="0"/>
              <a:pPr/>
              <a:t>9/9/2016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C2D484-A3AE-4E4A-B3EF-7780BD4C92F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F8A3D1-67FB-4EE1-B1D7-2077CD28B952}" type="datetimeFigureOut">
              <a:rPr lang="en-US" smtClean="0"/>
              <a:pPr/>
              <a:t>9/9/2016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C2D484-A3AE-4E4A-B3EF-7780BD4C92F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F8A3D1-67FB-4EE1-B1D7-2077CD28B952}" type="datetimeFigureOut">
              <a:rPr lang="en-US" smtClean="0"/>
              <a:pPr/>
              <a:t>9/9/2016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C2D484-A3AE-4E4A-B3EF-7780BD4C92F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F8A3D1-67FB-4EE1-B1D7-2077CD28B952}" type="datetimeFigureOut">
              <a:rPr lang="en-US" smtClean="0"/>
              <a:pPr/>
              <a:t>9/9/2016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C2D484-A3AE-4E4A-B3EF-7780BD4C92F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F8A3D1-67FB-4EE1-B1D7-2077CD28B952}" type="datetimeFigureOut">
              <a:rPr lang="en-US" smtClean="0"/>
              <a:pPr/>
              <a:t>9/9/2016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C2D484-A3AE-4E4A-B3EF-7780BD4C92F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EF8A3D1-67FB-4EE1-B1D7-2077CD28B952}" type="datetimeFigureOut">
              <a:rPr lang="en-US" smtClean="0"/>
              <a:pPr/>
              <a:t>9/9/2016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C2D484-A3AE-4E4A-B3EF-7780BD4C92F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EF8A3D1-67FB-4EE1-B1D7-2077CD28B952}" type="datetimeFigureOut">
              <a:rPr lang="en-US" smtClean="0"/>
              <a:pPr/>
              <a:t>9/9/2016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C2D484-A3AE-4E4A-B3EF-7780BD4C92F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EF8A3D1-67FB-4EE1-B1D7-2077CD28B952}" type="datetimeFigureOut">
              <a:rPr lang="en-US" smtClean="0"/>
              <a:pPr/>
              <a:t>9/9/2016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C2D484-A3AE-4E4A-B3EF-7780BD4C92F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F8A3D1-67FB-4EE1-B1D7-2077CD28B952}" type="datetimeFigureOut">
              <a:rPr lang="en-US" smtClean="0"/>
              <a:pPr/>
              <a:t>9/9/2016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C2D484-A3AE-4E4A-B3EF-7780BD4C92F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F8A3D1-67FB-4EE1-B1D7-2077CD28B952}" type="datetimeFigureOut">
              <a:rPr lang="en-US" smtClean="0"/>
              <a:pPr/>
              <a:t>9/9/2016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C2D484-A3AE-4E4A-B3EF-7780BD4C92F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F8A3D1-67FB-4EE1-B1D7-2077CD28B952}" type="datetimeFigureOut">
              <a:rPr lang="en-US" smtClean="0"/>
              <a:pPr/>
              <a:t>9/9/2016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C2D484-A3AE-4E4A-B3EF-7780BD4C92F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F8A3D1-67FB-4EE1-B1D7-2077CD28B952}" type="datetimeFigureOut">
              <a:rPr lang="en-US" smtClean="0"/>
              <a:pPr/>
              <a:t>9/9/2016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C2D484-A3AE-4E4A-B3EF-7780BD4C92F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www.msnbc.msn.com/id/44334682/ns/health-infectious_diseases/t/hospital-garb-harbors-nasty-bacteria-new-study-says/from/toolbar" TargetMode="Externa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image" Target="../media/image34.jpe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2544762"/>
          </a:xfrm>
        </p:spPr>
        <p:txBody>
          <a:bodyPr>
            <a:normAutofit/>
          </a:bodyPr>
          <a:lstStyle/>
          <a:p>
            <a:r>
              <a:rPr lang="en-US" dirty="0"/>
              <a:t>Micro Lab Notes</a:t>
            </a:r>
            <a:br>
              <a:rPr lang="en-US" dirty="0"/>
            </a:br>
            <a:endParaRPr lang="en-US" dirty="0"/>
          </a:p>
        </p:txBody>
      </p:sp>
      <p:pic>
        <p:nvPicPr>
          <p:cNvPr id="5" name="Content Placeholder 4" descr="003%20Structure%20of%20an%20amoeba.jpg"/>
          <p:cNvPicPr>
            <a:picLocks noGrp="1" noChangeAspect="1"/>
          </p:cNvPicPr>
          <p:nvPr>
            <p:ph idx="1"/>
          </p:nvPr>
        </p:nvPicPr>
        <p:blipFill>
          <a:blip r:embed="rId2" cstate="print"/>
          <a:stretch>
            <a:fillRect/>
          </a:stretch>
        </p:blipFill>
        <p:spPr>
          <a:xfrm>
            <a:off x="3124200" y="1752600"/>
            <a:ext cx="2819400" cy="3505200"/>
          </a:xfr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400" dirty="0"/>
              <a:t>Happy cows like you to eat milk spoiled by bacteria (cheese) </a:t>
            </a:r>
            <a:r>
              <a:rPr lang="en-US" sz="2400" dirty="0">
                <a:sym typeface="Wingdings" pitchFamily="2" charset="2"/>
              </a:rPr>
              <a:t></a:t>
            </a:r>
            <a:endParaRPr lang="en-US" sz="2400" dirty="0"/>
          </a:p>
        </p:txBody>
      </p:sp>
      <p:pic>
        <p:nvPicPr>
          <p:cNvPr id="7" name="Content Placeholder 6" descr="happy cows.jpg"/>
          <p:cNvPicPr>
            <a:picLocks noGrp="1" noChangeAspect="1"/>
          </p:cNvPicPr>
          <p:nvPr>
            <p:ph idx="1"/>
          </p:nvPr>
        </p:nvPicPr>
        <p:blipFill>
          <a:blip r:embed="rId2" cstate="print"/>
          <a:stretch>
            <a:fillRect/>
          </a:stretch>
        </p:blipFill>
        <p:spPr>
          <a:xfrm>
            <a:off x="2209800" y="1295400"/>
            <a:ext cx="4648200" cy="4343399"/>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45162"/>
          </a:xfrm>
        </p:spPr>
        <p:txBody>
          <a:bodyPr>
            <a:normAutofit/>
          </a:bodyPr>
          <a:lstStyle/>
          <a:p>
            <a:r>
              <a:rPr lang="en-US" sz="3600" dirty="0"/>
              <a:t>9.  That’s it!! Keep leaning back against that movie theatre seat and you can comb the ringworm and lice from each others hair </a:t>
            </a:r>
            <a:r>
              <a:rPr lang="en-US" sz="3600" dirty="0">
                <a:sym typeface="Wingdings" pitchFamily="2" charset="2"/>
              </a:rPr>
              <a:t></a:t>
            </a:r>
            <a:r>
              <a:rPr lang="en-US" sz="3600" dirty="0"/>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5" name="Content Placeholder 4" descr="movies.bmp"/>
          <p:cNvPicPr>
            <a:picLocks noGrp="1" noChangeAspect="1"/>
          </p:cNvPicPr>
          <p:nvPr>
            <p:ph idx="1"/>
          </p:nvPr>
        </p:nvPicPr>
        <p:blipFill>
          <a:blip r:embed="rId2" cstate="print"/>
          <a:stretch>
            <a:fillRect/>
          </a:stretch>
        </p:blipFill>
        <p:spPr>
          <a:xfrm>
            <a:off x="1143000" y="457200"/>
            <a:ext cx="6705600" cy="5181600"/>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440362"/>
          </a:xfrm>
        </p:spPr>
        <p:txBody>
          <a:bodyPr>
            <a:normAutofit/>
          </a:bodyPr>
          <a:lstStyle/>
          <a:p>
            <a:r>
              <a:rPr lang="en-US" sz="3600" dirty="0"/>
              <a:t>8.  You will be the life of any party or social gathering when you can describe the three stages of syphilis </a:t>
            </a:r>
            <a:r>
              <a:rPr lang="en-US" sz="3600" dirty="0">
                <a:sym typeface="Wingdings" pitchFamily="2" charset="2"/>
              </a:rPr>
              <a:t></a:t>
            </a:r>
            <a:r>
              <a:rPr lang="en-US" sz="3600" dirty="0"/>
              <a:t>.</a:t>
            </a:r>
            <a:br>
              <a:rPr lang="en-US" sz="3600" dirty="0"/>
            </a:br>
            <a:br>
              <a:rPr lang="en-US" sz="3600" dirty="0"/>
            </a:br>
            <a:r>
              <a:rPr lang="en-US" sz="2400" dirty="0"/>
              <a:t>(YOU MAY WANT TO TELL THEM YOU DON’T KNOW FROM PERSONAL EXPERIENCE)</a:t>
            </a:r>
            <a:br>
              <a:rPr lang="en-US" sz="2400" dirty="0"/>
            </a:br>
            <a:endParaRPr lang="en-US" sz="36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6" name="Content Placeholder 5" descr="syphilis chancre.jpg"/>
          <p:cNvPicPr>
            <a:picLocks noGrp="1" noChangeAspect="1"/>
          </p:cNvPicPr>
          <p:nvPr>
            <p:ph sz="half" idx="1"/>
          </p:nvPr>
        </p:nvPicPr>
        <p:blipFill>
          <a:blip r:embed="rId2" cstate="print"/>
          <a:stretch>
            <a:fillRect/>
          </a:stretch>
        </p:blipFill>
        <p:spPr>
          <a:xfrm>
            <a:off x="571500" y="1219200"/>
            <a:ext cx="3810000" cy="4167981"/>
          </a:xfrm>
        </p:spPr>
      </p:pic>
      <p:pic>
        <p:nvPicPr>
          <p:cNvPr id="7" name="Content Placeholder 6" descr="syphilisrash.jpg"/>
          <p:cNvPicPr>
            <a:picLocks noGrp="1" noChangeAspect="1"/>
          </p:cNvPicPr>
          <p:nvPr>
            <p:ph sz="half" idx="2"/>
          </p:nvPr>
        </p:nvPicPr>
        <p:blipFill>
          <a:blip r:embed="rId3" cstate="print"/>
          <a:stretch>
            <a:fillRect/>
          </a:stretch>
        </p:blipFill>
        <p:spPr>
          <a:xfrm>
            <a:off x="5334000" y="1219200"/>
            <a:ext cx="3068603" cy="4525963"/>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2nd syph.jpg"/>
          <p:cNvPicPr>
            <a:picLocks noGrp="1" noChangeAspect="1"/>
          </p:cNvPicPr>
          <p:nvPr>
            <p:ph sz="half" idx="1"/>
          </p:nvPr>
        </p:nvPicPr>
        <p:blipFill>
          <a:blip r:embed="rId2" cstate="print"/>
          <a:stretch>
            <a:fillRect/>
          </a:stretch>
        </p:blipFill>
        <p:spPr>
          <a:xfrm>
            <a:off x="914400" y="914400"/>
            <a:ext cx="3007760" cy="4525963"/>
          </a:xfrm>
        </p:spPr>
      </p:pic>
      <p:pic>
        <p:nvPicPr>
          <p:cNvPr id="6" name="Content Placeholder 5" descr="late syph.gif"/>
          <p:cNvPicPr>
            <a:picLocks noGrp="1" noChangeAspect="1"/>
          </p:cNvPicPr>
          <p:nvPr>
            <p:ph sz="half" idx="2"/>
          </p:nvPr>
        </p:nvPicPr>
        <p:blipFill>
          <a:blip r:embed="rId3" cstate="print"/>
          <a:stretch>
            <a:fillRect/>
          </a:stretch>
        </p:blipFill>
        <p:spPr>
          <a:xfrm>
            <a:off x="4724400" y="1447800"/>
            <a:ext cx="3571875" cy="3343275"/>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516562"/>
          </a:xfrm>
        </p:spPr>
        <p:txBody>
          <a:bodyPr>
            <a:normAutofit/>
          </a:bodyPr>
          <a:lstStyle/>
          <a:p>
            <a:r>
              <a:rPr lang="en-US" sz="3600" dirty="0"/>
              <a:t>7.  Now you will know what you are swimming with at the beach </a:t>
            </a:r>
            <a:r>
              <a:rPr lang="en-US" sz="3600" dirty="0">
                <a:sym typeface="Wingdings" pitchFamily="2" charset="2"/>
              </a:rPr>
              <a:t>.</a:t>
            </a:r>
            <a:br>
              <a:rPr lang="en-US" sz="3600" dirty="0">
                <a:sym typeface="Wingdings" pitchFamily="2" charset="2"/>
              </a:rPr>
            </a:br>
            <a:br>
              <a:rPr lang="en-US" sz="3600" dirty="0">
                <a:sym typeface="Wingdings" pitchFamily="2" charset="2"/>
              </a:rPr>
            </a:br>
            <a:endParaRPr lang="en-US" sz="36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5" name="Content Placeholder 4" descr="sewage.jpg"/>
          <p:cNvPicPr>
            <a:picLocks noGrp="1" noChangeAspect="1"/>
          </p:cNvPicPr>
          <p:nvPr>
            <p:ph idx="1"/>
          </p:nvPr>
        </p:nvPicPr>
        <p:blipFill>
          <a:blip r:embed="rId2" cstate="print"/>
          <a:stretch>
            <a:fillRect/>
          </a:stretch>
        </p:blipFill>
        <p:spPr>
          <a:xfrm>
            <a:off x="1828800" y="381000"/>
            <a:ext cx="5181600" cy="5514181"/>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7" name="Content Placeholder 6" descr="frog sex.jpg"/>
          <p:cNvPicPr>
            <a:picLocks noGrp="1" noChangeAspect="1"/>
          </p:cNvPicPr>
          <p:nvPr>
            <p:ph sz="half" idx="1"/>
          </p:nvPr>
        </p:nvPicPr>
        <p:blipFill>
          <a:blip r:embed="rId2" cstate="print"/>
          <a:stretch>
            <a:fillRect/>
          </a:stretch>
        </p:blipFill>
        <p:spPr>
          <a:xfrm>
            <a:off x="609600" y="1752600"/>
            <a:ext cx="3352799" cy="2534444"/>
          </a:xfrm>
        </p:spPr>
      </p:pic>
      <p:pic>
        <p:nvPicPr>
          <p:cNvPr id="8" name="Content Placeholder 7" descr="coral-spawn.jpg"/>
          <p:cNvPicPr>
            <a:picLocks noGrp="1" noChangeAspect="1"/>
          </p:cNvPicPr>
          <p:nvPr>
            <p:ph sz="half" idx="2"/>
          </p:nvPr>
        </p:nvPicPr>
        <p:blipFill>
          <a:blip r:embed="rId3" cstate="print"/>
          <a:stretch>
            <a:fillRect/>
          </a:stretch>
        </p:blipFill>
        <p:spPr>
          <a:xfrm>
            <a:off x="4343400" y="685800"/>
            <a:ext cx="4267200" cy="5181600"/>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752600"/>
          </a:xfrm>
        </p:spPr>
        <p:txBody>
          <a:bodyPr>
            <a:normAutofit/>
          </a:bodyPr>
          <a:lstStyle/>
          <a:p>
            <a:r>
              <a:rPr lang="en-US" sz="3600" dirty="0"/>
              <a:t>6.  You do wear gloves to handle your wet laundry, don’t you? </a:t>
            </a:r>
            <a:r>
              <a:rPr lang="en-US" sz="3600" dirty="0">
                <a:sym typeface="Wingdings" pitchFamily="2" charset="2"/>
              </a:rPr>
              <a:t></a:t>
            </a:r>
            <a:br>
              <a:rPr lang="en-US" sz="3600" dirty="0">
                <a:sym typeface="Wingdings" pitchFamily="2" charset="2"/>
              </a:rPr>
            </a:br>
            <a:endParaRPr lang="en-US" sz="36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19400" y="1981200"/>
            <a:ext cx="3810000" cy="3657600"/>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202362"/>
          </a:xfrm>
        </p:spPr>
        <p:txBody>
          <a:bodyPr>
            <a:normAutofit/>
          </a:bodyPr>
          <a:lstStyle/>
          <a:p>
            <a:r>
              <a:rPr lang="en-US" sz="2800" dirty="0">
                <a:solidFill>
                  <a:srgbClr val="FF0000"/>
                </a:solidFill>
              </a:rPr>
              <a:t>DAY 1 – MCB 2010C Microbiology</a:t>
            </a:r>
            <a:br>
              <a:rPr lang="en-US" sz="2800" dirty="0"/>
            </a:br>
            <a:br>
              <a:rPr lang="en-US" sz="2800" dirty="0"/>
            </a:br>
            <a:r>
              <a:rPr lang="en-US" sz="2400" dirty="0"/>
              <a:t>How to get to printed materials:</a:t>
            </a:r>
            <a:br>
              <a:rPr lang="en-US" sz="2400" dirty="0"/>
            </a:br>
            <a:br>
              <a:rPr lang="en-US" sz="2400" dirty="0"/>
            </a:br>
            <a:r>
              <a:rPr lang="en-US" sz="2400" dirty="0"/>
              <a:t>1) Sign into Valencia’s homepage.</a:t>
            </a:r>
            <a:br>
              <a:rPr lang="en-US" sz="2400" dirty="0"/>
            </a:br>
            <a:r>
              <a:rPr lang="en-US" sz="2400" dirty="0"/>
              <a:t>2) Click on “Current Students.”</a:t>
            </a:r>
            <a:br>
              <a:rPr lang="en-US" sz="2400" dirty="0"/>
            </a:br>
            <a:r>
              <a:rPr lang="en-US" sz="2400" dirty="0"/>
              <a:t>3) Click on “Faculty Websites.”</a:t>
            </a:r>
            <a:br>
              <a:rPr lang="en-US" sz="2400" dirty="0"/>
            </a:br>
            <a:r>
              <a:rPr lang="en-US" sz="2400" dirty="0"/>
              <a:t>4) Click on “G” and then “Gessner, Robert.”</a:t>
            </a:r>
            <a:br>
              <a:rPr lang="en-US" sz="2400" dirty="0"/>
            </a:br>
            <a:r>
              <a:rPr lang="en-US" sz="2400" dirty="0"/>
              <a:t>5) You can click on “Course Materials” for the syllabus and all the other printable materials you will need for the course </a:t>
            </a:r>
            <a:br>
              <a:rPr lang="en-US" sz="2400" dirty="0"/>
            </a:br>
            <a:r>
              <a:rPr lang="en-US" sz="2400" dirty="0"/>
              <a:t>(only print the materials when you are instructed to do so).</a:t>
            </a:r>
            <a:br>
              <a:rPr lang="en-US" sz="2400" dirty="0"/>
            </a:br>
            <a:br>
              <a:rPr lang="en-US" sz="2400" dirty="0"/>
            </a:br>
            <a:br>
              <a:rPr lang="en-US" sz="2400" dirty="0"/>
            </a:br>
            <a:endParaRPr lang="en-US" sz="2800" dirty="0"/>
          </a:p>
        </p:txBody>
      </p:sp>
    </p:spTree>
    <p:extLst>
      <p:ext uri="{BB962C8B-B14F-4D97-AF65-F5344CB8AC3E}">
        <p14:creationId xmlns:p14="http://schemas.microsoft.com/office/powerpoint/2010/main" val="6215894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b="1" dirty="0">
                <a:solidFill>
                  <a:srgbClr val="0070C0"/>
                </a:solidFill>
              </a:rPr>
              <a:t>Most bacteria aren’t killed by cold or warm water.</a:t>
            </a:r>
            <a:br>
              <a:rPr lang="en-US" sz="2800" b="1" dirty="0">
                <a:solidFill>
                  <a:srgbClr val="0070C0"/>
                </a:solidFill>
              </a:rPr>
            </a:br>
            <a:r>
              <a:rPr lang="en-US" sz="2800" b="1" dirty="0">
                <a:solidFill>
                  <a:srgbClr val="0070C0"/>
                </a:solidFill>
              </a:rPr>
              <a:t>Also, SOAP doesn’t kill most bacteria.</a:t>
            </a:r>
          </a:p>
        </p:txBody>
      </p:sp>
      <p:sp>
        <p:nvSpPr>
          <p:cNvPr id="4" name="Text Placeholder 3"/>
          <p:cNvSpPr>
            <a:spLocks noGrp="1"/>
          </p:cNvSpPr>
          <p:nvPr>
            <p:ph type="body" idx="1"/>
          </p:nvPr>
        </p:nvSpPr>
        <p:spPr/>
        <p:txBody>
          <a:bodyPr>
            <a:normAutofit fontScale="92500" lnSpcReduction="20000"/>
          </a:bodyPr>
          <a:lstStyle/>
          <a:p>
            <a:pPr algn="ctr"/>
            <a:r>
              <a:rPr lang="en-US" dirty="0"/>
              <a:t>These are </a:t>
            </a:r>
            <a:r>
              <a:rPr lang="en-US" i="1" dirty="0"/>
              <a:t>E. coli </a:t>
            </a:r>
            <a:r>
              <a:rPr lang="en-US" dirty="0"/>
              <a:t>from your intestines.</a:t>
            </a:r>
          </a:p>
        </p:txBody>
      </p:sp>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62000" y="2209800"/>
            <a:ext cx="3276599" cy="3124200"/>
          </a:xfrm>
        </p:spPr>
      </p:pic>
      <p:sp>
        <p:nvSpPr>
          <p:cNvPr id="6" name="Text Placeholder 5"/>
          <p:cNvSpPr>
            <a:spLocks noGrp="1"/>
          </p:cNvSpPr>
          <p:nvPr>
            <p:ph type="body" sz="quarter" idx="3"/>
          </p:nvPr>
        </p:nvSpPr>
        <p:spPr/>
        <p:txBody>
          <a:bodyPr>
            <a:normAutofit fontScale="85000" lnSpcReduction="20000"/>
          </a:bodyPr>
          <a:lstStyle/>
          <a:p>
            <a:pPr algn="ctr"/>
            <a:r>
              <a:rPr lang="en-US" dirty="0"/>
              <a:t>This is a culture of </a:t>
            </a:r>
            <a:r>
              <a:rPr lang="en-US" i="1" dirty="0"/>
              <a:t>E. coli </a:t>
            </a:r>
            <a:r>
              <a:rPr lang="en-US" dirty="0"/>
              <a:t>taken from the inside of a washing machine.</a:t>
            </a:r>
          </a:p>
        </p:txBody>
      </p:sp>
      <p:pic>
        <p:nvPicPr>
          <p:cNvPr id="9" name="Content Placeholder 8"/>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876800" y="2209800"/>
            <a:ext cx="3200399" cy="3505199"/>
          </a:xfrm>
        </p:spPr>
      </p:pic>
    </p:spTree>
    <p:extLst>
      <p:ext uri="{BB962C8B-B14F-4D97-AF65-F5344CB8AC3E}">
        <p14:creationId xmlns:p14="http://schemas.microsoft.com/office/powerpoint/2010/main" val="7876780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58962"/>
          </a:xfrm>
        </p:spPr>
        <p:txBody>
          <a:bodyPr>
            <a:noAutofit/>
          </a:bodyPr>
          <a:lstStyle/>
          <a:p>
            <a:r>
              <a:rPr lang="en-US" sz="3200" dirty="0">
                <a:solidFill>
                  <a:srgbClr val="0070C0"/>
                </a:solidFill>
              </a:rPr>
              <a:t>The </a:t>
            </a:r>
            <a:r>
              <a:rPr lang="en-US" sz="3200" i="1" dirty="0">
                <a:solidFill>
                  <a:srgbClr val="0070C0"/>
                </a:solidFill>
              </a:rPr>
              <a:t>E. coli </a:t>
            </a:r>
            <a:r>
              <a:rPr lang="en-US" sz="3200" dirty="0">
                <a:solidFill>
                  <a:srgbClr val="0070C0"/>
                </a:solidFill>
              </a:rPr>
              <a:t>comes from your underwear and spreads to all the rest of the clothes in the washing machine!</a:t>
            </a:r>
            <a:br>
              <a:rPr lang="en-US" sz="3200" dirty="0">
                <a:solidFill>
                  <a:srgbClr val="0070C0"/>
                </a:solidFill>
              </a:rPr>
            </a:br>
            <a:r>
              <a:rPr lang="en-US" sz="3200" dirty="0">
                <a:solidFill>
                  <a:srgbClr val="C00000"/>
                </a:solidFill>
              </a:rPr>
              <a:t>Could these bacteria lead to illness?</a:t>
            </a:r>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67000" y="2209800"/>
            <a:ext cx="3810000" cy="4572000"/>
          </a:xfrm>
        </p:spPr>
      </p:pic>
    </p:spTree>
    <p:extLst>
      <p:ext uri="{BB962C8B-B14F-4D97-AF65-F5344CB8AC3E}">
        <p14:creationId xmlns:p14="http://schemas.microsoft.com/office/powerpoint/2010/main" val="36895540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82962"/>
          </a:xfrm>
        </p:spPr>
        <p:txBody>
          <a:bodyPr>
            <a:normAutofit/>
          </a:bodyPr>
          <a:lstStyle/>
          <a:p>
            <a:r>
              <a:rPr lang="en-US" sz="3600" dirty="0"/>
              <a:t>5.  I wouldn’t use that bathroom if I were you; that’s where your drinking water may come from </a:t>
            </a:r>
            <a:r>
              <a:rPr lang="en-US" sz="3600" dirty="0">
                <a:sym typeface="Wingdings" pitchFamily="2" charset="2"/>
              </a:rPr>
              <a:t>.</a:t>
            </a:r>
            <a:br>
              <a:rPr lang="en-US" sz="3600" dirty="0">
                <a:sym typeface="Wingdings" pitchFamily="2" charset="2"/>
              </a:rPr>
            </a:br>
            <a:r>
              <a:rPr lang="en-US" sz="3600" dirty="0">
                <a:sym typeface="Wingdings" pitchFamily="2" charset="2"/>
              </a:rPr>
              <a:t>It’s called “toilet to tap.”</a:t>
            </a:r>
            <a:endParaRPr lang="en-US" sz="36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67400" y="3124200"/>
            <a:ext cx="2587925" cy="3036498"/>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a:t>MMM, vintage 2012… a very good year </a:t>
            </a:r>
            <a:r>
              <a:rPr lang="en-US" sz="2800" dirty="0">
                <a:sym typeface="Wingdings" pitchFamily="2" charset="2"/>
              </a:rPr>
              <a:t></a:t>
            </a:r>
            <a:endParaRPr lang="en-US" sz="2800"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9200" y="1143000"/>
            <a:ext cx="6629400" cy="4800600"/>
          </a:xfrm>
        </p:spPr>
      </p:pic>
    </p:spTree>
    <p:extLst>
      <p:ext uri="{BB962C8B-B14F-4D97-AF65-F5344CB8AC3E}">
        <p14:creationId xmlns:p14="http://schemas.microsoft.com/office/powerpoint/2010/main" val="37827497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440362"/>
          </a:xfrm>
        </p:spPr>
        <p:txBody>
          <a:bodyPr>
            <a:normAutofit/>
          </a:bodyPr>
          <a:lstStyle/>
          <a:p>
            <a:r>
              <a:rPr lang="en-US" sz="3600" dirty="0"/>
              <a:t>4.  For goodness sakes!!! We are SICK of you medical workers spreading those antibiotic resistant bacteria to your patients, friends and family.</a:t>
            </a:r>
            <a:br>
              <a:rPr lang="en-US" sz="3600" dirty="0"/>
            </a:br>
            <a:endParaRPr lang="en-US" sz="3600" dirty="0"/>
          </a:p>
        </p:txBody>
      </p:sp>
      <p:sp>
        <p:nvSpPr>
          <p:cNvPr id="3" name="Rectangle 2"/>
          <p:cNvSpPr/>
          <p:nvPr/>
        </p:nvSpPr>
        <p:spPr>
          <a:xfrm>
            <a:off x="1066800" y="4114800"/>
            <a:ext cx="6934200" cy="923330"/>
          </a:xfrm>
          <a:prstGeom prst="rect">
            <a:avLst/>
          </a:prstGeom>
        </p:spPr>
        <p:txBody>
          <a:bodyPr wrap="square">
            <a:spAutoFit/>
          </a:bodyPr>
          <a:lstStyle/>
          <a:p>
            <a:r>
              <a:rPr lang="en-US" u="sng" dirty="0">
                <a:hlinkClick r:id="rId2"/>
              </a:rPr>
              <a:t>http://www.msnbc.msn.com/id/44334682/ns/health-infectious_diseases/t/hospital-garb-harbors-nasty-bacteria-new-study-says/from/toolbar</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3050"/>
            <a:ext cx="3008313" cy="45719"/>
          </a:xfrm>
        </p:spPr>
        <p:txBody>
          <a:bodyPr>
            <a:normAutofit fontScale="90000"/>
          </a:bodyPr>
          <a:lstStyle/>
          <a:p>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35428" y="273050"/>
            <a:ext cx="2790993" cy="5853113"/>
          </a:xfrm>
        </p:spPr>
      </p:pic>
      <p:sp>
        <p:nvSpPr>
          <p:cNvPr id="6" name="Text Placeholder 5"/>
          <p:cNvSpPr>
            <a:spLocks noGrp="1"/>
          </p:cNvSpPr>
          <p:nvPr>
            <p:ph type="body" sz="half" idx="2"/>
          </p:nvPr>
        </p:nvSpPr>
        <p:spPr>
          <a:xfrm>
            <a:off x="457200" y="457200"/>
            <a:ext cx="3008313" cy="5668963"/>
          </a:xfrm>
        </p:spPr>
        <p:txBody>
          <a:bodyPr>
            <a:normAutofit lnSpcReduction="10000"/>
          </a:bodyPr>
          <a:lstStyle/>
          <a:p>
            <a:r>
              <a:rPr lang="en-US" sz="2400" dirty="0"/>
              <a:t>According to the Centers for Disease Control and Prevention, approximately one of every 20 hospitalized patients will contract a healthcare-associated infection. Lab coats, scrub suits, uniforms, gowns, gloves and linens are known to harbor the microbes that cause patient infections. </a:t>
            </a:r>
            <a:br>
              <a:rPr lang="en-US" sz="2400" dirty="0"/>
            </a:br>
            <a:br>
              <a:rPr lang="en-US" dirty="0"/>
            </a:br>
            <a:endParaRPr lang="en-US" dirty="0"/>
          </a:p>
        </p:txBody>
      </p:sp>
    </p:spTree>
    <p:extLst>
      <p:ext uri="{BB962C8B-B14F-4D97-AF65-F5344CB8AC3E}">
        <p14:creationId xmlns:p14="http://schemas.microsoft.com/office/powerpoint/2010/main" val="35097650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45162"/>
          </a:xfrm>
        </p:spPr>
        <p:txBody>
          <a:bodyPr>
            <a:normAutofit/>
          </a:bodyPr>
          <a:lstStyle/>
          <a:p>
            <a:r>
              <a:rPr lang="en-US" sz="3600" dirty="0"/>
              <a:t>3.  The snot lecture!!!  Now you will know why the salad bar has the sneeze guard </a:t>
            </a:r>
            <a:r>
              <a:rPr lang="en-US" sz="3600" dirty="0">
                <a:sym typeface="Wingdings" pitchFamily="2" charset="2"/>
              </a:rPr>
              <a:t>.</a:t>
            </a:r>
            <a:br>
              <a:rPr lang="en-US" sz="3600" dirty="0">
                <a:sym typeface="Wingdings" pitchFamily="2" charset="2"/>
              </a:rPr>
            </a:br>
            <a:br>
              <a:rPr lang="en-US" sz="3600" dirty="0">
                <a:sym typeface="Wingdings" pitchFamily="2" charset="2"/>
              </a:rPr>
            </a:br>
            <a:endParaRPr lang="en-US" sz="36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0" y="838201"/>
            <a:ext cx="4343400" cy="4782344"/>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11762"/>
          </a:xfrm>
        </p:spPr>
        <p:txBody>
          <a:bodyPr>
            <a:normAutofit/>
          </a:bodyPr>
          <a:lstStyle/>
          <a:p>
            <a:r>
              <a:rPr lang="en-US" sz="3600" dirty="0"/>
              <a:t>2.  With a microscope you can really find out what’s growing between those teeth!!</a:t>
            </a:r>
            <a:br>
              <a:rPr lang="en-US" sz="3600" dirty="0"/>
            </a:br>
            <a:br>
              <a:rPr lang="en-US" sz="3600" dirty="0"/>
            </a:br>
            <a:endParaRPr lang="en-US" sz="36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5" name="Content Placeholder 4" descr="perio05.jpg"/>
          <p:cNvPicPr>
            <a:picLocks noGrp="1" noChangeAspect="1"/>
          </p:cNvPicPr>
          <p:nvPr>
            <p:ph idx="1"/>
          </p:nvPr>
        </p:nvPicPr>
        <p:blipFill>
          <a:blip r:embed="rId2" cstate="print"/>
          <a:stretch>
            <a:fillRect/>
          </a:stretch>
        </p:blipFill>
        <p:spPr>
          <a:xfrm>
            <a:off x="1371600" y="1143000"/>
            <a:ext cx="6172200" cy="419100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73762"/>
          </a:xfrm>
        </p:spPr>
        <p:txBody>
          <a:bodyPr>
            <a:normAutofit/>
          </a:bodyPr>
          <a:lstStyle/>
          <a:p>
            <a:pPr algn="l"/>
            <a:r>
              <a:rPr lang="en-US" sz="2800" u="sng" dirty="0">
                <a:solidFill>
                  <a:srgbClr val="FF0000"/>
                </a:solidFill>
              </a:rPr>
              <a:t>FOR THE SECOND DAY OF CLASS</a:t>
            </a:r>
            <a:br>
              <a:rPr lang="en-US" sz="2800" u="sng" dirty="0">
                <a:solidFill>
                  <a:srgbClr val="FF0000"/>
                </a:solidFill>
              </a:rPr>
            </a:br>
            <a:br>
              <a:rPr lang="en-US" sz="2800" u="sng" dirty="0">
                <a:solidFill>
                  <a:srgbClr val="FF0000"/>
                </a:solidFill>
              </a:rPr>
            </a:br>
            <a:r>
              <a:rPr lang="en-US" sz="2400" dirty="0"/>
              <a:t>1) </a:t>
            </a:r>
            <a:r>
              <a:rPr lang="en-US" sz="2400" dirty="0">
                <a:solidFill>
                  <a:srgbClr val="7030A0"/>
                </a:solidFill>
              </a:rPr>
              <a:t>Read and know</a:t>
            </a:r>
            <a:r>
              <a:rPr lang="en-US" sz="2400" dirty="0"/>
              <a:t> the syllabus.</a:t>
            </a:r>
            <a:br>
              <a:rPr lang="en-US" sz="2400" dirty="0"/>
            </a:br>
            <a:r>
              <a:rPr lang="en-US" sz="2400" dirty="0"/>
              <a:t>2) </a:t>
            </a:r>
            <a:r>
              <a:rPr lang="en-US" sz="2400" dirty="0">
                <a:solidFill>
                  <a:srgbClr val="7030A0"/>
                </a:solidFill>
              </a:rPr>
              <a:t>Print </a:t>
            </a:r>
            <a:r>
              <a:rPr lang="en-US" sz="2400" dirty="0"/>
              <a:t>the CHEMISTRY HW (from course materials in the 	Faculty FrontDoor website).  It is </a:t>
            </a:r>
            <a:r>
              <a:rPr lang="en-US" sz="2400" b="1" u="sng" dirty="0"/>
              <a:t>DUE in 2 WEEKS</a:t>
            </a:r>
            <a:r>
              <a:rPr lang="en-US" sz="2400" dirty="0"/>
              <a:t>.</a:t>
            </a:r>
            <a:br>
              <a:rPr lang="en-US" sz="2400" dirty="0"/>
            </a:br>
            <a:r>
              <a:rPr lang="en-US" sz="2400" dirty="0"/>
              <a:t>3) </a:t>
            </a:r>
            <a:r>
              <a:rPr lang="en-US" sz="2400" dirty="0">
                <a:solidFill>
                  <a:srgbClr val="7030A0"/>
                </a:solidFill>
              </a:rPr>
              <a:t>Print</a:t>
            </a:r>
            <a:r>
              <a:rPr lang="en-US" sz="2400" dirty="0"/>
              <a:t> </a:t>
            </a:r>
            <a:r>
              <a:rPr lang="en-US" sz="2400" dirty="0">
                <a:solidFill>
                  <a:srgbClr val="7030A0"/>
                </a:solidFill>
              </a:rPr>
              <a:t>or have access </a:t>
            </a:r>
            <a:r>
              <a:rPr lang="en-US" sz="2400" dirty="0"/>
              <a:t>to LECTURE PACKET #1 (from course 	materials on the website).</a:t>
            </a:r>
            <a:br>
              <a:rPr lang="en-US" sz="2400" dirty="0"/>
            </a:br>
            <a:r>
              <a:rPr lang="en-US" sz="2400" dirty="0"/>
              <a:t>4) Buy the textbook and your lab manual.</a:t>
            </a:r>
            <a:br>
              <a:rPr lang="en-US" sz="2400" dirty="0"/>
            </a:br>
            <a:r>
              <a:rPr lang="en-US" sz="2400" dirty="0"/>
              <a:t>	- read pages 1-11 in the lab manual to understand lab 		safety.</a:t>
            </a:r>
            <a:br>
              <a:rPr lang="en-US" sz="2400" dirty="0"/>
            </a:br>
            <a:r>
              <a:rPr lang="en-US" sz="2400" dirty="0"/>
              <a:t>5) Make sure you have a lab jacket for our next lab.</a:t>
            </a:r>
            <a:br>
              <a:rPr lang="en-US" sz="2400" dirty="0"/>
            </a:br>
            <a:r>
              <a:rPr lang="en-US" sz="2400" dirty="0"/>
              <a:t>6) Begin learning the first 10 pathogens in the Pathogens 	Handbook.</a:t>
            </a:r>
            <a:br>
              <a:rPr lang="en-US" sz="2400" dirty="0"/>
            </a:br>
            <a:br>
              <a:rPr lang="en-US" sz="2400" dirty="0"/>
            </a:br>
            <a:endParaRPr lang="en-US" sz="2800" u="sng" dirty="0">
              <a:solidFill>
                <a:srgbClr val="FF0000"/>
              </a:solidFill>
            </a:endParaRPr>
          </a:p>
        </p:txBody>
      </p:sp>
    </p:spTree>
    <p:extLst>
      <p:ext uri="{BB962C8B-B14F-4D97-AF65-F5344CB8AC3E}">
        <p14:creationId xmlns:p14="http://schemas.microsoft.com/office/powerpoint/2010/main" val="18761192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516562"/>
          </a:xfrm>
        </p:spPr>
        <p:txBody>
          <a:bodyPr>
            <a:normAutofit/>
          </a:bodyPr>
          <a:lstStyle/>
          <a:p>
            <a:r>
              <a:rPr lang="en-US" sz="3600" dirty="0"/>
              <a:t>1.  EWWWW, you slept with how many millions of living things in your bed last night????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554162"/>
          </a:xfrm>
        </p:spPr>
        <p:txBody>
          <a:bodyPr>
            <a:normAutofit/>
          </a:bodyPr>
          <a:lstStyle/>
          <a:p>
            <a:r>
              <a:rPr lang="en-US" sz="2400" dirty="0"/>
              <a:t>There are millions of house dust mites in your mattress, pillows, bedding, furniture and rugs throughout your home.  </a:t>
            </a:r>
            <a:br>
              <a:rPr lang="en-US" sz="2400" dirty="0"/>
            </a:br>
            <a:r>
              <a:rPr lang="en-US" sz="2400" dirty="0">
                <a:solidFill>
                  <a:srgbClr val="C00000"/>
                </a:solidFill>
              </a:rPr>
              <a:t>Can they pose any problems?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1905000"/>
            <a:ext cx="7239000" cy="4459429"/>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endParaRPr lang="en-US"/>
          </a:p>
        </p:txBody>
      </p:sp>
      <p:pic>
        <p:nvPicPr>
          <p:cNvPr id="8" name="Content Placeholder 7" descr="dust-mite-500-time.jpg"/>
          <p:cNvPicPr>
            <a:picLocks noGrp="1" noChangeAspect="1"/>
          </p:cNvPicPr>
          <p:nvPr>
            <p:ph idx="1"/>
          </p:nvPr>
        </p:nvPicPr>
        <p:blipFill>
          <a:blip r:embed="rId2" cstate="print"/>
          <a:stretch>
            <a:fillRect/>
          </a:stretch>
        </p:blipFill>
        <p:spPr>
          <a:xfrm>
            <a:off x="533400" y="304800"/>
            <a:ext cx="8077200" cy="5562600"/>
          </a:xfr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897562"/>
          </a:xfrm>
        </p:spPr>
        <p:txBody>
          <a:bodyPr>
            <a:normAutofit/>
          </a:bodyPr>
          <a:lstStyle/>
          <a:p>
            <a:r>
              <a:rPr lang="en-US" sz="3600" dirty="0"/>
              <a:t>AND AS A BONUS REASON TO STUDY MICROBIOLOGY…..</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30362"/>
          </a:xfrm>
        </p:spPr>
        <p:txBody>
          <a:bodyPr>
            <a:normAutofit fontScale="90000"/>
          </a:bodyPr>
          <a:lstStyle/>
          <a:p>
            <a:r>
              <a:rPr lang="en-US" sz="4000" dirty="0"/>
              <a:t>Now, when someone says “you stink!” you can honestly say that it’s not you, it’s your bacteria. </a:t>
            </a:r>
            <a:r>
              <a:rPr lang="en-US" sz="4000" dirty="0">
                <a:sym typeface="Wingdings" pitchFamily="2" charset="2"/>
              </a:rPr>
              <a:t></a:t>
            </a:r>
            <a:endParaRPr lang="en-US" sz="4000" dirty="0"/>
          </a:p>
        </p:txBody>
      </p:sp>
      <p:sp>
        <p:nvSpPr>
          <p:cNvPr id="3" name="Text Placeholder 2"/>
          <p:cNvSpPr>
            <a:spLocks noGrp="1"/>
          </p:cNvSpPr>
          <p:nvPr>
            <p:ph type="body" idx="1"/>
          </p:nvPr>
        </p:nvSpPr>
        <p:spPr>
          <a:xfrm>
            <a:off x="457200" y="2057399"/>
            <a:ext cx="4040188" cy="117475"/>
          </a:xfrm>
        </p:spPr>
        <p:txBody>
          <a:bodyPr>
            <a:normAutofit fontScale="25000" lnSpcReduction="20000"/>
          </a:bodyPr>
          <a:lstStyle/>
          <a:p>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066800" y="2362200"/>
            <a:ext cx="2968925" cy="3429000"/>
          </a:xfrm>
        </p:spPr>
      </p:pic>
      <p:sp>
        <p:nvSpPr>
          <p:cNvPr id="5" name="Text Placeholder 4"/>
          <p:cNvSpPr>
            <a:spLocks noGrp="1"/>
          </p:cNvSpPr>
          <p:nvPr>
            <p:ph type="body" sz="quarter" idx="3"/>
          </p:nvPr>
        </p:nvSpPr>
        <p:spPr>
          <a:xfrm>
            <a:off x="4645025" y="1981199"/>
            <a:ext cx="4041775" cy="193675"/>
          </a:xfrm>
        </p:spPr>
        <p:txBody>
          <a:bodyPr>
            <a:normAutofit fontScale="32500" lnSpcReduction="20000"/>
          </a:bodyPr>
          <a:lstStyle/>
          <a:p>
            <a:endParaRPr lang="en-US" dirty="0"/>
          </a:p>
        </p:txBody>
      </p:sp>
      <p:pic>
        <p:nvPicPr>
          <p:cNvPr id="8" name="Content Placeholder 7"/>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5029200" y="2286000"/>
            <a:ext cx="3124200" cy="3505199"/>
          </a:xfr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49962"/>
          </a:xfrm>
        </p:spPr>
        <p:txBody>
          <a:bodyPr>
            <a:normAutofit/>
          </a:bodyPr>
          <a:lstStyle/>
          <a:p>
            <a:pPr algn="l"/>
            <a:r>
              <a:rPr lang="en-US" sz="2400" dirty="0"/>
              <a:t>FOR EACH LAB:</a:t>
            </a:r>
            <a:br>
              <a:rPr lang="en-US" sz="2400" dirty="0"/>
            </a:br>
            <a:br>
              <a:rPr lang="en-US" sz="2400" dirty="0"/>
            </a:br>
            <a:r>
              <a:rPr lang="en-US" sz="2000" dirty="0"/>
              <a:t>	- Disinfect your table top before and after each lab period; wash your 		hands before leaving the lab.</a:t>
            </a:r>
            <a:br>
              <a:rPr lang="en-US" sz="2000" dirty="0"/>
            </a:br>
            <a:r>
              <a:rPr lang="en-US" sz="2000" dirty="0"/>
              <a:t>	- NO FOOD or DRINKS are allowed in the lab.</a:t>
            </a:r>
            <a:br>
              <a:rPr lang="en-US" sz="2000" dirty="0"/>
            </a:br>
            <a:r>
              <a:rPr lang="en-US" sz="2000" dirty="0"/>
              <a:t>	- You must have a lab jacket (or suitable substitute for each lab, 		beginning at next week’s lab).	</a:t>
            </a:r>
            <a:br>
              <a:rPr lang="en-US" sz="2000" dirty="0"/>
            </a:br>
            <a:r>
              <a:rPr lang="en-US" sz="2000" dirty="0"/>
              <a:t>	- The lab manual for this course is required.</a:t>
            </a:r>
            <a:br>
              <a:rPr lang="en-US" sz="2000" dirty="0"/>
            </a:br>
            <a:r>
              <a:rPr lang="en-US" sz="2000" dirty="0"/>
              <a:t>	- You must wear appropriate footwear (close toe shoes; no high 		heels) in the lab.</a:t>
            </a:r>
            <a:br>
              <a:rPr lang="en-US" sz="2000" dirty="0"/>
            </a:br>
            <a:r>
              <a:rPr lang="en-US" sz="2000" dirty="0"/>
              <a:t>	- You will need a Sharpie for every lab.</a:t>
            </a:r>
            <a:br>
              <a:rPr lang="en-US" sz="2000" dirty="0"/>
            </a:br>
            <a:r>
              <a:rPr lang="en-US" sz="2000" dirty="0"/>
              <a:t>	- You need to remove all personal property, that you cant afford to 		lose (other than your lab manual), from on and from around 		your desk.  </a:t>
            </a:r>
            <a:br>
              <a:rPr lang="en-US" sz="2000" dirty="0"/>
            </a:br>
            <a:r>
              <a:rPr lang="en-US" sz="2000" dirty="0"/>
              <a:t>	- You may want to bring colored pencils and/or pens.</a:t>
            </a:r>
            <a:br>
              <a:rPr lang="en-US" sz="2000" dirty="0"/>
            </a:br>
            <a:endParaRPr lang="en-US" sz="24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a:t>Suggested lab attire </a:t>
            </a:r>
            <a:r>
              <a:rPr lang="en-US" sz="2800" dirty="0">
                <a:sym typeface="Wingdings" pitchFamily="2" charset="2"/>
              </a:rPr>
              <a:t></a:t>
            </a:r>
            <a:endParaRPr lang="en-US" sz="2800" dirty="0"/>
          </a:p>
        </p:txBody>
      </p:sp>
      <p:pic>
        <p:nvPicPr>
          <p:cNvPr id="5" name="Content Placeholder 4" descr="plaguedoctor.gif"/>
          <p:cNvPicPr>
            <a:picLocks noGrp="1" noChangeAspect="1"/>
          </p:cNvPicPr>
          <p:nvPr>
            <p:ph idx="1"/>
          </p:nvPr>
        </p:nvPicPr>
        <p:blipFill>
          <a:blip r:embed="rId2" cstate="print"/>
          <a:stretch>
            <a:fillRect/>
          </a:stretch>
        </p:blipFill>
        <p:spPr>
          <a:xfrm>
            <a:off x="1981200" y="1143000"/>
            <a:ext cx="4952999" cy="4953000"/>
          </a:xfr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26162"/>
          </a:xfrm>
        </p:spPr>
        <p:txBody>
          <a:bodyPr>
            <a:normAutofit/>
          </a:bodyPr>
          <a:lstStyle/>
          <a:p>
            <a:pPr algn="l"/>
            <a:r>
              <a:rPr lang="en-US" sz="2400" dirty="0"/>
              <a:t>MICROBIOLOGY SCAVENGER HUNT</a:t>
            </a:r>
            <a:br>
              <a:rPr lang="en-US" sz="2000" dirty="0"/>
            </a:br>
            <a:br>
              <a:rPr lang="en-US" sz="2000" dirty="0"/>
            </a:br>
            <a:r>
              <a:rPr lang="en-US" sz="2000" dirty="0"/>
              <a:t>	</a:t>
            </a:r>
            <a:r>
              <a:rPr lang="en-US" sz="1800" dirty="0">
                <a:solidFill>
                  <a:srgbClr val="002060"/>
                </a:solidFill>
              </a:rPr>
              <a:t>- disinfectant solution for lab benches 	   - antiseptic hand washing soap</a:t>
            </a:r>
            <a:br>
              <a:rPr lang="en-US" sz="1800" dirty="0">
                <a:solidFill>
                  <a:srgbClr val="002060"/>
                </a:solidFill>
              </a:rPr>
            </a:br>
            <a:r>
              <a:rPr lang="en-US" sz="1800" dirty="0">
                <a:solidFill>
                  <a:srgbClr val="002060"/>
                </a:solidFill>
              </a:rPr>
              <a:t>	- fire extinguisher; </a:t>
            </a:r>
            <a:r>
              <a:rPr lang="en-US" sz="1800">
                <a:solidFill>
                  <a:srgbClr val="002060"/>
                </a:solidFill>
              </a:rPr>
              <a:t>fire blanket</a:t>
            </a:r>
            <a:r>
              <a:rPr lang="en-US" sz="1800" dirty="0">
                <a:solidFill>
                  <a:srgbClr val="002060"/>
                </a:solidFill>
              </a:rPr>
              <a:t>	   - </a:t>
            </a:r>
            <a:r>
              <a:rPr lang="en-US" sz="1800">
                <a:solidFill>
                  <a:srgbClr val="002060"/>
                </a:solidFill>
              </a:rPr>
              <a:t>fire alarms</a:t>
            </a:r>
            <a:br>
              <a:rPr lang="en-US" sz="1800" dirty="0">
                <a:solidFill>
                  <a:srgbClr val="002060"/>
                </a:solidFill>
              </a:rPr>
            </a:br>
            <a:r>
              <a:rPr lang="en-US" sz="1800" dirty="0">
                <a:solidFill>
                  <a:srgbClr val="002060"/>
                </a:solidFill>
              </a:rPr>
              <a:t>	- MSDS folder			   - emergency shut off valves</a:t>
            </a:r>
            <a:br>
              <a:rPr lang="en-US" sz="1800" dirty="0">
                <a:solidFill>
                  <a:srgbClr val="002060"/>
                </a:solidFill>
              </a:rPr>
            </a:br>
            <a:r>
              <a:rPr lang="en-US" sz="1800" dirty="0">
                <a:solidFill>
                  <a:srgbClr val="002060"/>
                </a:solidFill>
              </a:rPr>
              <a:t>	- biohazard waste containers		   - biohazard sharps container</a:t>
            </a:r>
            <a:br>
              <a:rPr lang="en-US" sz="1800" dirty="0">
                <a:solidFill>
                  <a:srgbClr val="002060"/>
                </a:solidFill>
              </a:rPr>
            </a:br>
            <a:r>
              <a:rPr lang="en-US" sz="1800" dirty="0">
                <a:solidFill>
                  <a:srgbClr val="002060"/>
                </a:solidFill>
              </a:rPr>
              <a:t>	- broken glassware box 		   - “kill cart”</a:t>
            </a:r>
            <a:br>
              <a:rPr lang="en-US" sz="1800" dirty="0">
                <a:solidFill>
                  <a:srgbClr val="002060"/>
                </a:solidFill>
              </a:rPr>
            </a:br>
            <a:r>
              <a:rPr lang="en-US" sz="1800" dirty="0">
                <a:solidFill>
                  <a:srgbClr val="002060"/>
                </a:solidFill>
              </a:rPr>
              <a:t>	- first aid kit; chemical spill kit		   - security telephone</a:t>
            </a:r>
            <a:br>
              <a:rPr lang="en-US" sz="1800" dirty="0">
                <a:solidFill>
                  <a:srgbClr val="002060"/>
                </a:solidFill>
              </a:rPr>
            </a:br>
            <a:r>
              <a:rPr lang="en-US" sz="1800" dirty="0">
                <a:solidFill>
                  <a:srgbClr val="002060"/>
                </a:solidFill>
              </a:rPr>
              <a:t>	- 25°C and 37°C incubators		   - 4°C refrigerated room</a:t>
            </a:r>
            <a:br>
              <a:rPr lang="en-US" sz="1800" dirty="0">
                <a:solidFill>
                  <a:srgbClr val="002060"/>
                </a:solidFill>
              </a:rPr>
            </a:br>
            <a:r>
              <a:rPr lang="en-US" sz="1800" dirty="0">
                <a:solidFill>
                  <a:srgbClr val="002060"/>
                </a:solidFill>
              </a:rPr>
              <a:t>	- biological safety cabinet		   - microscopes</a:t>
            </a:r>
            <a:br>
              <a:rPr lang="en-US" sz="1800" dirty="0">
                <a:solidFill>
                  <a:srgbClr val="002060"/>
                </a:solidFill>
              </a:rPr>
            </a:br>
            <a:r>
              <a:rPr lang="en-US" sz="1800" dirty="0">
                <a:solidFill>
                  <a:srgbClr val="002060"/>
                </a:solidFill>
              </a:rPr>
              <a:t>	- vortex mixers			   - 4 pathways to exit the room</a:t>
            </a:r>
            <a:br>
              <a:rPr lang="en-US" sz="1800" dirty="0">
                <a:solidFill>
                  <a:srgbClr val="002060"/>
                </a:solidFill>
              </a:rPr>
            </a:br>
            <a:r>
              <a:rPr lang="en-US" sz="1800" dirty="0">
                <a:solidFill>
                  <a:srgbClr val="002060"/>
                </a:solidFill>
              </a:rPr>
              <a:t>	- emergency shower and eyewash 	   - Louis Pasteur</a:t>
            </a:r>
            <a:br>
              <a:rPr lang="en-US" sz="1800" dirty="0">
                <a:solidFill>
                  <a:srgbClr val="002060"/>
                </a:solidFill>
              </a:rPr>
            </a:br>
            <a:r>
              <a:rPr lang="en-US" sz="1800" dirty="0">
                <a:solidFill>
                  <a:srgbClr val="002060"/>
                </a:solidFill>
              </a:rPr>
              <a:t>	- water baths			   - UV light chamber</a:t>
            </a:r>
            <a:br>
              <a:rPr lang="en-US" sz="1800" dirty="0">
                <a:solidFill>
                  <a:srgbClr val="002060"/>
                </a:solidFill>
              </a:rPr>
            </a:br>
            <a:r>
              <a:rPr lang="en-US" sz="1800" dirty="0">
                <a:solidFill>
                  <a:srgbClr val="002060"/>
                </a:solidFill>
              </a:rPr>
              <a:t>	- autoclaves (students need to be escorted to observe them and you will be 		taught how they work and why we need them)</a:t>
            </a:r>
            <a:br>
              <a:rPr lang="en-US" sz="1800" dirty="0">
                <a:solidFill>
                  <a:srgbClr val="002060"/>
                </a:solidFill>
              </a:rPr>
            </a:br>
            <a:r>
              <a:rPr lang="en-US" sz="1800" dirty="0">
                <a:solidFill>
                  <a:srgbClr val="002060"/>
                </a:solidFill>
              </a:rPr>
              <a:t>	- inoculating loops, flint strikers, plastic pipettes, ethanol, distilled water, </a:t>
            </a:r>
            <a:br>
              <a:rPr lang="en-US" sz="1800" dirty="0">
                <a:solidFill>
                  <a:srgbClr val="002060"/>
                </a:solidFill>
              </a:rPr>
            </a:br>
            <a:r>
              <a:rPr lang="en-US" sz="1800" dirty="0">
                <a:solidFill>
                  <a:srgbClr val="002060"/>
                </a:solidFill>
              </a:rPr>
              <a:t>		sterile cotton swabs, microscope lens cleaner and lens paper, </a:t>
            </a:r>
            <a:br>
              <a:rPr lang="en-US" sz="1800" dirty="0">
                <a:solidFill>
                  <a:srgbClr val="002060"/>
                </a:solidFill>
              </a:rPr>
            </a:br>
            <a:r>
              <a:rPr lang="en-US" sz="1800" dirty="0">
                <a:solidFill>
                  <a:srgbClr val="002060"/>
                </a:solidFill>
              </a:rPr>
              <a:t>		test tube racks, immersion oil</a:t>
            </a:r>
            <a:br>
              <a:rPr lang="en-US" sz="1800" dirty="0"/>
            </a:br>
            <a:br>
              <a:rPr lang="en-US" sz="1800" dirty="0"/>
            </a:br>
            <a:r>
              <a:rPr lang="en-US" sz="1800" dirty="0"/>
              <a:t>	</a:t>
            </a:r>
            <a:br>
              <a:rPr lang="en-US" sz="1800" dirty="0"/>
            </a:br>
            <a:endParaRPr lang="en-US" sz="18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26162"/>
          </a:xfrm>
        </p:spPr>
        <p:txBody>
          <a:bodyPr>
            <a:normAutofit fontScale="90000"/>
          </a:bodyPr>
          <a:lstStyle/>
          <a:p>
            <a:r>
              <a:rPr lang="en-US" sz="2400" b="1" u="sng" dirty="0"/>
              <a:t>HOW TO USE A MICROSCOPE</a:t>
            </a:r>
            <a:br>
              <a:rPr lang="en-US" sz="2400" dirty="0"/>
            </a:br>
            <a:br>
              <a:rPr lang="en-US" sz="2400" dirty="0"/>
            </a:br>
            <a:r>
              <a:rPr lang="en-US" sz="2400" dirty="0"/>
              <a:t> </a:t>
            </a:r>
            <a:r>
              <a:rPr lang="en-US" sz="2000" dirty="0"/>
              <a:t>1. Plug the microscope in and turn on the light switch; then adjust the light intensity 	control knob (rheostat) to increase and decrease the amount of </a:t>
            </a:r>
            <a:r>
              <a:rPr lang="en-US" sz="2000"/>
              <a:t>light going through </a:t>
            </a:r>
            <a:r>
              <a:rPr lang="en-US" sz="2000" dirty="0"/>
              <a:t>the stage.</a:t>
            </a:r>
            <a:br>
              <a:rPr lang="en-US" sz="2000" dirty="0"/>
            </a:br>
            <a:br>
              <a:rPr lang="en-US" sz="2000" dirty="0"/>
            </a:br>
            <a:r>
              <a:rPr lang="en-US" sz="2000" dirty="0"/>
              <a:t>2.  Lower the stage, using the coarse adjustment knob, and then put your slide on the</a:t>
            </a:r>
            <a:br>
              <a:rPr lang="en-US" sz="2000" dirty="0"/>
            </a:br>
            <a:r>
              <a:rPr lang="en-US" sz="2000" dirty="0"/>
              <a:t>stage, so that it is held in place with the stage clips.</a:t>
            </a:r>
            <a:br>
              <a:rPr lang="en-US" sz="2000" dirty="0"/>
            </a:br>
            <a:br>
              <a:rPr lang="en-US" sz="2000" dirty="0"/>
            </a:br>
            <a:r>
              <a:rPr lang="en-US" sz="2000" dirty="0"/>
              <a:t>3.  Use your mechanical stage knobs, while looking directly at the slide, to position the slide so light is going through the object that you wish to observe.</a:t>
            </a:r>
            <a:br>
              <a:rPr lang="en-US" sz="2000" dirty="0"/>
            </a:br>
            <a:br>
              <a:rPr lang="en-US" sz="2000" dirty="0"/>
            </a:br>
            <a:r>
              <a:rPr lang="en-US" sz="2000" dirty="0"/>
              <a:t>4.  Making sure that the scanner lens is directly above the stage, raise the stage using 	the coarse adjustment knob while looking through the ocular lenses until you see your image come into view.</a:t>
            </a:r>
            <a:br>
              <a:rPr lang="en-US" sz="2000" dirty="0"/>
            </a:br>
            <a:br>
              <a:rPr lang="en-US" sz="2000" dirty="0"/>
            </a:br>
            <a:br>
              <a:rPr lang="en-US" sz="2000" dirty="0"/>
            </a:br>
            <a:br>
              <a:rPr lang="en-US" sz="2000" dirty="0"/>
            </a:br>
            <a:br>
              <a:rPr lang="en-US" sz="2000" dirty="0"/>
            </a:br>
            <a:endParaRPr lang="en-US" sz="24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97562"/>
          </a:xfrm>
        </p:spPr>
        <p:txBody>
          <a:bodyPr>
            <a:normAutofit/>
          </a:bodyPr>
          <a:lstStyle/>
          <a:p>
            <a:r>
              <a:rPr lang="en-US" sz="2000" dirty="0"/>
              <a:t>5.  Using your fine adjustment knob, fine focus the specimen you are looking at on the slide.</a:t>
            </a:r>
            <a:br>
              <a:rPr lang="en-US" sz="2000" dirty="0"/>
            </a:br>
            <a:br>
              <a:rPr lang="en-US" sz="2000" dirty="0"/>
            </a:br>
            <a:r>
              <a:rPr lang="en-US" sz="2000" dirty="0"/>
              <a:t>6.  Before moving to the next higher power of magnification (the low power 	lens), you must CENTER THE SPECIMEN on the slide in the field of 	   view.  Do this while looking through the oculars at your specimen by using your mechanical stage knobs.</a:t>
            </a:r>
            <a:br>
              <a:rPr lang="en-US" sz="2000" dirty="0"/>
            </a:br>
            <a:br>
              <a:rPr lang="en-US" sz="2000" dirty="0"/>
            </a:br>
            <a:r>
              <a:rPr lang="en-US" sz="2000" dirty="0"/>
              <a:t>7.  Rotate the revolving nosepiece so that the LOW power objective lens is 	now above the slide.  Your microscopes are </a:t>
            </a:r>
            <a:r>
              <a:rPr lang="en-US" sz="2000" b="1" u="sng" dirty="0">
                <a:solidFill>
                  <a:srgbClr val="FF0000"/>
                </a:solidFill>
              </a:rPr>
              <a:t>PARFOCAL</a:t>
            </a:r>
            <a:r>
              <a:rPr lang="en-US" sz="2000" dirty="0">
                <a:solidFill>
                  <a:srgbClr val="FF0000"/>
                </a:solidFill>
              </a:rPr>
              <a:t>; do you need 	to lower the stage when trying to find your specimen as you move to 	a higher power objective lens, so you don’t hit the higher power lens with the slide on the stage?</a:t>
            </a:r>
            <a:br>
              <a:rPr lang="en-US" sz="2000" dirty="0">
                <a:solidFill>
                  <a:srgbClr val="FF0000"/>
                </a:solidFill>
              </a:rPr>
            </a:br>
            <a:br>
              <a:rPr lang="en-US" sz="2000" dirty="0">
                <a:solidFill>
                  <a:srgbClr val="FF0000"/>
                </a:solidFill>
              </a:rPr>
            </a:br>
            <a:br>
              <a:rPr lang="en-US" sz="2000" dirty="0">
                <a:solidFill>
                  <a:srgbClr val="FF0000"/>
                </a:solidFill>
              </a:rPr>
            </a:br>
            <a:br>
              <a:rPr lang="en-US" sz="2000" dirty="0">
                <a:solidFill>
                  <a:srgbClr val="FF0000"/>
                </a:solidFill>
              </a:rPr>
            </a:br>
            <a:endParaRPr lang="en-US" sz="2000" dirty="0">
              <a:solidFill>
                <a:srgbClr val="FF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73762"/>
          </a:xfrm>
        </p:spPr>
        <p:txBody>
          <a:bodyPr>
            <a:normAutofit/>
          </a:bodyPr>
          <a:lstStyle/>
          <a:p>
            <a:pPr algn="l"/>
            <a:r>
              <a:rPr lang="en-US" sz="2000" dirty="0"/>
              <a:t>KNOW THE FOLLOWING WHEN STUDYING FROM THE PATHOGENS HANDBOOK:</a:t>
            </a:r>
            <a:br>
              <a:rPr lang="en-US" sz="2000" dirty="0"/>
            </a:br>
            <a:br>
              <a:rPr lang="en-US" sz="2000" dirty="0"/>
            </a:br>
            <a:r>
              <a:rPr lang="en-US" sz="2000" dirty="0"/>
              <a:t>1. The common name and scientific name for all diseases except viruses; for 	viruses you </a:t>
            </a:r>
            <a:r>
              <a:rPr lang="en-US" sz="2000" u="sng" dirty="0"/>
              <a:t>only</a:t>
            </a:r>
            <a:r>
              <a:rPr lang="en-US" sz="2000" dirty="0"/>
              <a:t> need to know their common name.</a:t>
            </a:r>
            <a:br>
              <a:rPr lang="en-US" sz="2000" dirty="0"/>
            </a:br>
            <a:r>
              <a:rPr lang="en-US" sz="2000" dirty="0"/>
              <a:t>2. Know what type of organism causes the disease; for example is it a </a:t>
            </a:r>
            <a:br>
              <a:rPr lang="en-US" sz="2000" dirty="0"/>
            </a:br>
            <a:r>
              <a:rPr lang="en-US" sz="2000" dirty="0"/>
              <a:t>	bacterium, a virus, a fungus, etc.</a:t>
            </a:r>
            <a:br>
              <a:rPr lang="en-US" sz="2000" dirty="0"/>
            </a:br>
            <a:r>
              <a:rPr lang="en-US" sz="2000" dirty="0"/>
              <a:t>3. Know how the disease is transmitted.</a:t>
            </a:r>
            <a:br>
              <a:rPr lang="en-US" sz="2000" dirty="0"/>
            </a:br>
            <a:r>
              <a:rPr lang="en-US" sz="2000" dirty="0"/>
              <a:t>4. Know whether there is a vaccine to prevent the disease and what is the 	name of the vaccine?</a:t>
            </a:r>
            <a:br>
              <a:rPr lang="en-US" sz="2000" dirty="0"/>
            </a:br>
            <a:r>
              <a:rPr lang="en-US" sz="2000" dirty="0"/>
              <a:t>5. From the </a:t>
            </a:r>
            <a:r>
              <a:rPr lang="en-US" sz="2000" u="sng" dirty="0"/>
              <a:t>Key Facts</a:t>
            </a:r>
            <a:r>
              <a:rPr lang="en-US" sz="2000" dirty="0"/>
              <a:t> reading, know the major signs and symptoms of each </a:t>
            </a:r>
            <a:br>
              <a:rPr lang="en-US" sz="2000" dirty="0"/>
            </a:br>
            <a:r>
              <a:rPr lang="en-US" sz="2000" dirty="0"/>
              <a:t>	disease, the organ system the disease primarily affects and anything 	else that is unique about the disease that is in the reading.</a:t>
            </a:r>
            <a:br>
              <a:rPr lang="en-US" sz="2000" dirty="0"/>
            </a:br>
            <a:br>
              <a:rPr lang="en-US" sz="2000" dirty="0"/>
            </a:br>
            <a:endParaRPr lang="en-US" sz="2000" dirty="0"/>
          </a:p>
        </p:txBody>
      </p:sp>
    </p:spTree>
    <p:extLst>
      <p:ext uri="{BB962C8B-B14F-4D97-AF65-F5344CB8AC3E}">
        <p14:creationId xmlns:p14="http://schemas.microsoft.com/office/powerpoint/2010/main" val="31713747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1362"/>
          </a:xfrm>
        </p:spPr>
        <p:txBody>
          <a:bodyPr>
            <a:normAutofit/>
          </a:bodyPr>
          <a:lstStyle/>
          <a:p>
            <a:r>
              <a:rPr lang="en-US" sz="2400" dirty="0"/>
              <a:t>8.  FOCUS the specimen on the slide using your fine adjustment knob.</a:t>
            </a:r>
            <a:br>
              <a:rPr lang="en-US" sz="2400" dirty="0"/>
            </a:br>
            <a:br>
              <a:rPr lang="en-US" sz="2400" dirty="0"/>
            </a:br>
            <a:r>
              <a:rPr lang="en-US" sz="2400" dirty="0"/>
              <a:t>9.  Center the specimen on the slide, under low power, using the mechanical stage knobs.</a:t>
            </a:r>
            <a:br>
              <a:rPr lang="en-US" sz="2400" dirty="0"/>
            </a:br>
            <a:br>
              <a:rPr lang="en-US" sz="2400" dirty="0"/>
            </a:br>
            <a:r>
              <a:rPr lang="en-US" sz="2400" dirty="0"/>
              <a:t>10.  Rotate the nosepiece to the HIGH POWER objective lens and 	focus the specimen by only using the fine adjustment knob.</a:t>
            </a:r>
            <a:br>
              <a:rPr lang="en-US" sz="2400" dirty="0"/>
            </a:br>
            <a:br>
              <a:rPr lang="en-US" sz="2400" dirty="0"/>
            </a:br>
            <a:r>
              <a:rPr lang="en-US" sz="2400" dirty="0"/>
              <a:t>11.  Be sure you can identify each of the microbes that you are supposed to observe in this lab.</a:t>
            </a:r>
            <a:br>
              <a:rPr lang="en-US" sz="2400" dirty="0"/>
            </a:br>
            <a:br>
              <a:rPr lang="en-US" sz="2400" dirty="0"/>
            </a:br>
            <a:endParaRPr lang="en-US" sz="24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229600" cy="6202362"/>
          </a:xfrm>
        </p:spPr>
        <p:txBody>
          <a:bodyPr>
            <a:noAutofit/>
          </a:bodyPr>
          <a:lstStyle/>
          <a:p>
            <a:pPr lvl="0" algn="l"/>
            <a:r>
              <a:rPr lang="en-US" sz="2400" dirty="0"/>
              <a:t>MICROSCOPE STORAGE:</a:t>
            </a:r>
            <a:br>
              <a:rPr lang="en-US" sz="2400" dirty="0"/>
            </a:br>
            <a:br>
              <a:rPr lang="en-US" sz="2400" dirty="0"/>
            </a:br>
            <a:r>
              <a:rPr lang="en-US" sz="2000" dirty="0"/>
              <a:t>1. The rheostat wheel needs to be set to the lowest light intensity. </a:t>
            </a:r>
            <a:br>
              <a:rPr lang="en-US" sz="2000" dirty="0"/>
            </a:br>
            <a:r>
              <a:rPr lang="en-US" sz="2000" dirty="0"/>
              <a:t>2. The on/off switch is then turned off.</a:t>
            </a:r>
            <a:br>
              <a:rPr lang="en-US" sz="2000" dirty="0"/>
            </a:br>
            <a:r>
              <a:rPr lang="en-US" sz="2000" dirty="0"/>
              <a:t>3. The stage needs to be set slightly above its lowest position.</a:t>
            </a:r>
            <a:br>
              <a:rPr lang="en-US" sz="2000" dirty="0"/>
            </a:br>
            <a:r>
              <a:rPr lang="en-US" sz="2000" dirty="0"/>
              <a:t>4. The mechanical stage should be centered.</a:t>
            </a:r>
            <a:br>
              <a:rPr lang="en-US" sz="2000" dirty="0"/>
            </a:br>
            <a:r>
              <a:rPr lang="en-US" sz="2000" dirty="0"/>
              <a:t>5. The objective lenses are clean and free from any oil buildup, properly 	cleaned with </a:t>
            </a:r>
            <a:r>
              <a:rPr lang="en-US" sz="2000" u="sng" dirty="0"/>
              <a:t>only lens paper and lens cleaner</a:t>
            </a:r>
            <a:r>
              <a:rPr lang="en-US" sz="2000" dirty="0"/>
              <a:t>.  If using the oil 	immersion lens make sure the lens is oil free when the students 	check out.</a:t>
            </a:r>
            <a:br>
              <a:rPr lang="en-US" sz="2000" dirty="0"/>
            </a:br>
            <a:r>
              <a:rPr lang="en-US" sz="2000" dirty="0"/>
              <a:t>6. The objective lenses are set so the 4X lens is directly above the stage.</a:t>
            </a:r>
            <a:br>
              <a:rPr lang="en-US" sz="2000" dirty="0"/>
            </a:br>
            <a:r>
              <a:rPr lang="en-US" sz="2000" dirty="0"/>
              <a:t>7. The electrical cord is wrapped properly.</a:t>
            </a:r>
            <a:br>
              <a:rPr lang="en-US" sz="2000" dirty="0"/>
            </a:br>
            <a:r>
              <a:rPr lang="en-US" sz="2000" dirty="0"/>
              <a:t>8. The arm is facing you when the microscope is replaced in the storage 	cabinet.</a:t>
            </a:r>
            <a:br>
              <a:rPr lang="en-US" sz="2000" dirty="0"/>
            </a:br>
            <a:r>
              <a:rPr lang="en-US" sz="2000" dirty="0"/>
              <a:t>9. The cabinet door closes properly when the microscope is in place.</a:t>
            </a:r>
            <a:br>
              <a:rPr lang="en-US" sz="2000" dirty="0"/>
            </a:br>
            <a:br>
              <a:rPr lang="en-US" sz="2000" dirty="0"/>
            </a:br>
            <a:br>
              <a:rPr lang="en-US" sz="2400" dirty="0"/>
            </a:br>
            <a:endParaRPr lang="en-US" sz="24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49962"/>
          </a:xfrm>
        </p:spPr>
        <p:txBody>
          <a:bodyPr>
            <a:normAutofit/>
          </a:bodyPr>
          <a:lstStyle/>
          <a:p>
            <a:pPr algn="l"/>
            <a:r>
              <a:rPr lang="en-US" sz="2800" dirty="0">
                <a:solidFill>
                  <a:srgbClr val="FF0000"/>
                </a:solidFill>
              </a:rPr>
              <a:t>LAB 1-5 STREAK PLATE METHODS of ISOLATION</a:t>
            </a:r>
            <a:br>
              <a:rPr lang="en-US" sz="2800" dirty="0"/>
            </a:br>
            <a:br>
              <a:rPr lang="en-US" sz="2800" dirty="0"/>
            </a:br>
            <a:r>
              <a:rPr lang="en-US" sz="2400" dirty="0"/>
              <a:t>Sample the following:</a:t>
            </a:r>
            <a:br>
              <a:rPr lang="en-US" sz="2800" dirty="0"/>
            </a:br>
            <a:r>
              <a:rPr lang="en-US" sz="2800" dirty="0"/>
              <a:t>	</a:t>
            </a:r>
            <a:r>
              <a:rPr lang="en-US" sz="2400" dirty="0"/>
              <a:t>Table 1 – sink faucet</a:t>
            </a:r>
            <a:br>
              <a:rPr lang="en-US" sz="2400" dirty="0"/>
            </a:br>
            <a:r>
              <a:rPr lang="en-US" sz="2400" dirty="0"/>
              <a:t>	Table 2 – sponges at sink</a:t>
            </a:r>
            <a:br>
              <a:rPr lang="en-US" sz="2400" dirty="0"/>
            </a:br>
            <a:r>
              <a:rPr lang="en-US" sz="2400" dirty="0"/>
              <a:t>	Table 3 – men's urinal</a:t>
            </a:r>
            <a:br>
              <a:rPr lang="en-US" sz="2400" dirty="0"/>
            </a:br>
            <a:r>
              <a:rPr lang="en-US" sz="2400" dirty="0"/>
              <a:t>	Table 4 – women’s toilet bowl</a:t>
            </a:r>
            <a:br>
              <a:rPr lang="en-US" sz="2400" dirty="0"/>
            </a:br>
            <a:r>
              <a:rPr lang="en-US" sz="2400" dirty="0"/>
              <a:t>	Table 5 – bottoms of purses and book bags</a:t>
            </a:r>
            <a:br>
              <a:rPr lang="en-US" sz="2400" dirty="0"/>
            </a:br>
            <a:r>
              <a:rPr lang="en-US" sz="2400" dirty="0"/>
              <a:t>	Table 6 – water fountain spigot</a:t>
            </a:r>
            <a:br>
              <a:rPr lang="en-US" sz="2400" dirty="0"/>
            </a:br>
            <a:r>
              <a:rPr lang="en-US" sz="2400" dirty="0"/>
              <a:t>	Table 7 – bottoms of your shoes</a:t>
            </a:r>
            <a:br>
              <a:rPr lang="en-US" sz="2400" dirty="0"/>
            </a:br>
            <a:br>
              <a:rPr lang="en-US" sz="2400" dirty="0"/>
            </a:br>
            <a:br>
              <a:rPr lang="en-US" sz="2400" dirty="0"/>
            </a:br>
            <a:endParaRPr lang="en-US" sz="24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6400800"/>
          </a:xfrm>
        </p:spPr>
        <p:txBody>
          <a:bodyPr>
            <a:normAutofit fontScale="90000"/>
          </a:bodyPr>
          <a:lstStyle/>
          <a:p>
            <a:r>
              <a:rPr lang="en-US" sz="2700" b="1" u="sng" dirty="0"/>
              <a:t>Lab 3-3: Examination of Eukaryotic Microorganisms</a:t>
            </a:r>
            <a:br>
              <a:rPr lang="en-US" sz="2700" b="1" dirty="0"/>
            </a:br>
            <a:br>
              <a:rPr lang="en-US" sz="2700" dirty="0"/>
            </a:br>
            <a:r>
              <a:rPr lang="en-US" sz="2700" b="1" dirty="0"/>
              <a:t> Kingdom </a:t>
            </a:r>
            <a:r>
              <a:rPr lang="en-US" sz="2700" b="1" dirty="0" err="1"/>
              <a:t>Eubacteria</a:t>
            </a:r>
            <a:r>
              <a:rPr lang="en-US" sz="2700" dirty="0"/>
              <a:t>:</a:t>
            </a:r>
            <a:br>
              <a:rPr lang="en-US" sz="2700" dirty="0"/>
            </a:br>
            <a:r>
              <a:rPr lang="en-US" sz="2700" dirty="0"/>
              <a:t>   </a:t>
            </a:r>
            <a:r>
              <a:rPr lang="en-US" sz="2700" dirty="0" err="1"/>
              <a:t>Oscillatoria</a:t>
            </a:r>
            <a:r>
              <a:rPr lang="en-US" sz="2700" dirty="0"/>
              <a:t> (cyanobacterium – a prokaryote)</a:t>
            </a:r>
            <a:br>
              <a:rPr lang="en-US" sz="2700" dirty="0"/>
            </a:br>
            <a:br>
              <a:rPr lang="en-US" sz="2700" dirty="0"/>
            </a:br>
            <a:r>
              <a:rPr lang="en-US" sz="2700" b="1" dirty="0"/>
              <a:t>Kingdom</a:t>
            </a:r>
            <a:r>
              <a:rPr lang="en-US" sz="2700" dirty="0"/>
              <a:t> </a:t>
            </a:r>
            <a:r>
              <a:rPr lang="en-US" sz="2700" b="1" dirty="0" err="1"/>
              <a:t>Protista</a:t>
            </a:r>
            <a:r>
              <a:rPr lang="en-US" sz="2700" dirty="0"/>
              <a:t>:</a:t>
            </a:r>
            <a:br>
              <a:rPr lang="en-US" sz="2700" dirty="0"/>
            </a:br>
            <a:r>
              <a:rPr lang="en-US" sz="2700" dirty="0"/>
              <a:t>    </a:t>
            </a:r>
            <a:r>
              <a:rPr lang="en-US" sz="2700" dirty="0">
                <a:solidFill>
                  <a:srgbClr val="FF0000"/>
                </a:solidFill>
              </a:rPr>
              <a:t>subkingdom protozoa:</a:t>
            </a:r>
            <a:br>
              <a:rPr lang="en-US" sz="2700" dirty="0"/>
            </a:br>
            <a:r>
              <a:rPr lang="en-US" sz="2700" i="1" dirty="0"/>
              <a:t>        Amoeba </a:t>
            </a:r>
            <a:r>
              <a:rPr lang="en-US" sz="2700" i="1" dirty="0" err="1"/>
              <a:t>proteus</a:t>
            </a:r>
            <a:br>
              <a:rPr lang="en-US" sz="2700" dirty="0"/>
            </a:br>
            <a:r>
              <a:rPr lang="en-US" sz="2700" i="1" dirty="0"/>
              <a:t>        Paramecium </a:t>
            </a:r>
            <a:r>
              <a:rPr lang="en-US" sz="2700" i="1" dirty="0" err="1"/>
              <a:t>caudatum</a:t>
            </a:r>
            <a:br>
              <a:rPr lang="en-US" sz="2700" dirty="0"/>
            </a:br>
            <a:r>
              <a:rPr lang="en-US" sz="2700" i="1" dirty="0"/>
              <a:t>        </a:t>
            </a:r>
            <a:r>
              <a:rPr lang="en-US" sz="2700" i="1" dirty="0" err="1"/>
              <a:t>Giardia</a:t>
            </a:r>
            <a:r>
              <a:rPr lang="en-US" sz="2700" i="1" dirty="0"/>
              <a:t> </a:t>
            </a:r>
            <a:r>
              <a:rPr lang="en-US" sz="2700" i="1" dirty="0" err="1"/>
              <a:t>lamblia</a:t>
            </a:r>
            <a:r>
              <a:rPr lang="en-US" sz="2700" i="1" dirty="0"/>
              <a:t> √</a:t>
            </a:r>
            <a:br>
              <a:rPr lang="en-US" sz="2700" dirty="0"/>
            </a:br>
            <a:r>
              <a:rPr lang="en-US" sz="2700" dirty="0"/>
              <a:t>        Human blood with </a:t>
            </a:r>
            <a:r>
              <a:rPr lang="en-US" sz="2700" i="1" dirty="0"/>
              <a:t>Plasmodium sp</a:t>
            </a:r>
            <a:r>
              <a:rPr lang="en-US" sz="2700" dirty="0"/>
              <a:t>. (malarial parasites) √</a:t>
            </a:r>
            <a:br>
              <a:rPr lang="en-US" sz="2700" dirty="0"/>
            </a:br>
            <a:r>
              <a:rPr lang="en-US" sz="2700" dirty="0"/>
              <a:t> </a:t>
            </a:r>
            <a:br>
              <a:rPr lang="en-US" sz="2700" dirty="0"/>
            </a:br>
            <a:r>
              <a:rPr lang="en-US" sz="2700" dirty="0"/>
              <a:t>    </a:t>
            </a:r>
            <a:r>
              <a:rPr lang="en-US" sz="2700" dirty="0">
                <a:solidFill>
                  <a:srgbClr val="00B050"/>
                </a:solidFill>
              </a:rPr>
              <a:t>subkingdom algae:</a:t>
            </a:r>
            <a:br>
              <a:rPr lang="en-US" sz="2700" dirty="0"/>
            </a:br>
            <a:r>
              <a:rPr lang="en-US" sz="2700" dirty="0"/>
              <a:t>        </a:t>
            </a:r>
            <a:r>
              <a:rPr lang="en-US" sz="2700" dirty="0" err="1"/>
              <a:t>Volvox</a:t>
            </a:r>
            <a:br>
              <a:rPr lang="en-US" sz="2700" dirty="0"/>
            </a:br>
            <a:r>
              <a:rPr lang="en-US" sz="2700" dirty="0"/>
              <a:t>        Spirogyra</a:t>
            </a:r>
            <a:br>
              <a:rPr lang="en-US" sz="2700" dirty="0"/>
            </a:br>
            <a:r>
              <a:rPr lang="en-US" sz="2700" dirty="0"/>
              <a:t>        Diatoms</a:t>
            </a:r>
            <a:br>
              <a:rPr lang="en-US" sz="2700" dirty="0"/>
            </a:br>
            <a:r>
              <a:rPr lang="en-US" sz="2700" dirty="0"/>
              <a:t>        Euglena (can be autotrophic or heterotrophic)</a:t>
            </a:r>
            <a:br>
              <a:rPr lang="en-US" sz="2000" dirty="0"/>
            </a:br>
            <a:endParaRPr lang="en-US" sz="20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6126162"/>
          </a:xfrm>
        </p:spPr>
        <p:txBody>
          <a:bodyPr>
            <a:normAutofit fontScale="90000"/>
          </a:bodyPr>
          <a:lstStyle/>
          <a:p>
            <a:br>
              <a:rPr lang="en-US" sz="2400" dirty="0"/>
            </a:br>
            <a:r>
              <a:rPr lang="en-US" sz="2400" dirty="0"/>
              <a:t>  </a:t>
            </a:r>
            <a:r>
              <a:rPr lang="en-US" sz="2400" b="1" dirty="0"/>
              <a:t>Kingdom Fungi</a:t>
            </a:r>
            <a:r>
              <a:rPr lang="en-US" sz="2400" dirty="0"/>
              <a:t>:</a:t>
            </a:r>
            <a:br>
              <a:rPr lang="en-US" sz="2400" dirty="0"/>
            </a:br>
            <a:r>
              <a:rPr lang="en-US" sz="2400" dirty="0"/>
              <a:t>        Saccharomyces (yeast)</a:t>
            </a:r>
            <a:br>
              <a:rPr lang="en-US" sz="2400" dirty="0"/>
            </a:br>
            <a:r>
              <a:rPr lang="en-US" sz="2400" dirty="0"/>
              <a:t>   Mold Types slide has the following 3 molds: √</a:t>
            </a:r>
            <a:br>
              <a:rPr lang="en-US" sz="2400" dirty="0"/>
            </a:br>
            <a:r>
              <a:rPr lang="en-US" sz="2400" dirty="0" err="1"/>
              <a:t>Penicillium</a:t>
            </a:r>
            <a:br>
              <a:rPr lang="en-US" sz="2400" dirty="0"/>
            </a:br>
            <a:r>
              <a:rPr lang="en-US" sz="2400" dirty="0"/>
              <a:t>    </a:t>
            </a:r>
            <a:r>
              <a:rPr lang="en-US" sz="2400" dirty="0" err="1"/>
              <a:t>Rhizopus</a:t>
            </a:r>
            <a:br>
              <a:rPr lang="en-US" sz="2400" dirty="0"/>
            </a:br>
            <a:r>
              <a:rPr lang="en-US" sz="2400" dirty="0"/>
              <a:t>    Aspergillus</a:t>
            </a:r>
            <a:br>
              <a:rPr lang="en-US" sz="2400" dirty="0"/>
            </a:br>
            <a:r>
              <a:rPr lang="en-US" sz="2400" dirty="0"/>
              <a:t> </a:t>
            </a:r>
            <a:br>
              <a:rPr lang="en-US" sz="2400" dirty="0"/>
            </a:br>
            <a:br>
              <a:rPr lang="en-US" sz="2400" dirty="0"/>
            </a:br>
            <a:r>
              <a:rPr lang="en-US" sz="2400" b="1" dirty="0"/>
              <a:t>Kingdom</a:t>
            </a:r>
            <a:r>
              <a:rPr lang="en-US" sz="2400" dirty="0"/>
              <a:t> </a:t>
            </a:r>
            <a:r>
              <a:rPr lang="en-US" sz="2400" b="1" dirty="0" err="1"/>
              <a:t>Animalia</a:t>
            </a:r>
            <a:r>
              <a:rPr lang="en-US" sz="2400" dirty="0"/>
              <a:t>:</a:t>
            </a:r>
            <a:br>
              <a:rPr lang="en-US" sz="2400" dirty="0"/>
            </a:br>
            <a:r>
              <a:rPr lang="en-US" sz="2400" dirty="0"/>
              <a:t>        </a:t>
            </a:r>
            <a:r>
              <a:rPr lang="en-US" sz="2400" i="1" dirty="0" err="1"/>
              <a:t>Dipylidium</a:t>
            </a:r>
            <a:r>
              <a:rPr lang="en-US" sz="2400" i="1" dirty="0"/>
              <a:t> </a:t>
            </a:r>
            <a:r>
              <a:rPr lang="en-US" sz="2400" i="1" dirty="0" err="1"/>
              <a:t>caninum</a:t>
            </a:r>
            <a:r>
              <a:rPr lang="en-US" sz="2400" dirty="0"/>
              <a:t> (dog tapeworm)</a:t>
            </a:r>
            <a:br>
              <a:rPr lang="en-US" sz="2400" dirty="0"/>
            </a:br>
            <a:r>
              <a:rPr lang="en-US" sz="2400" dirty="0"/>
              <a:t>       </a:t>
            </a:r>
            <a:r>
              <a:rPr lang="en-US" sz="2400" i="1" dirty="0"/>
              <a:t> </a:t>
            </a:r>
            <a:r>
              <a:rPr lang="en-US" sz="2400" i="1" dirty="0" err="1"/>
              <a:t>Pediculus</a:t>
            </a:r>
            <a:r>
              <a:rPr lang="en-US" sz="2400" i="1" dirty="0"/>
              <a:t> </a:t>
            </a:r>
            <a:r>
              <a:rPr lang="en-US" sz="2400" i="1" dirty="0" err="1"/>
              <a:t>humanis</a:t>
            </a:r>
            <a:r>
              <a:rPr lang="en-US" sz="2400" i="1" dirty="0"/>
              <a:t> </a:t>
            </a:r>
            <a:r>
              <a:rPr lang="en-US" sz="2400" i="1"/>
              <a:t>corporis </a:t>
            </a:r>
            <a:r>
              <a:rPr lang="en-US" sz="2400" i="1" dirty="0"/>
              <a:t>(</a:t>
            </a:r>
            <a:r>
              <a:rPr lang="en-US" sz="2400" dirty="0"/>
              <a:t>human body louse – an insect)</a:t>
            </a:r>
            <a:br>
              <a:rPr lang="en-US" sz="2400" dirty="0"/>
            </a:br>
            <a:br>
              <a:rPr lang="en-US" sz="2400" dirty="0"/>
            </a:br>
            <a:r>
              <a:rPr lang="en-US" sz="2400" dirty="0">
                <a:solidFill>
                  <a:srgbClr val="FF0000"/>
                </a:solidFill>
              </a:rPr>
              <a:t>KNOW to which kingdom each of these organisms belong.</a:t>
            </a:r>
            <a:br>
              <a:rPr lang="en-US" sz="2400" dirty="0">
                <a:solidFill>
                  <a:srgbClr val="FF0000"/>
                </a:solidFill>
              </a:rPr>
            </a:br>
            <a:br>
              <a:rPr lang="en-US" sz="2400" dirty="0"/>
            </a:br>
            <a:br>
              <a:rPr lang="en-US" sz="2400" dirty="0"/>
            </a:br>
            <a:endParaRPr lang="en-US" sz="24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400" dirty="0"/>
              <a:t>What is this?</a:t>
            </a:r>
          </a:p>
        </p:txBody>
      </p:sp>
      <p:pic>
        <p:nvPicPr>
          <p:cNvPr id="5" name="Content Placeholder 4" descr="euglena.jpg"/>
          <p:cNvPicPr>
            <a:picLocks noGrp="1" noChangeAspect="1"/>
          </p:cNvPicPr>
          <p:nvPr>
            <p:ph idx="1"/>
          </p:nvPr>
        </p:nvPicPr>
        <p:blipFill>
          <a:blip r:embed="rId2" cstate="print"/>
          <a:stretch>
            <a:fillRect/>
          </a:stretch>
        </p:blipFill>
        <p:spPr>
          <a:xfrm>
            <a:off x="2362200" y="1524000"/>
            <a:ext cx="4343399" cy="3581400"/>
          </a:xfr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What is this?</a:t>
            </a:r>
          </a:p>
        </p:txBody>
      </p:sp>
      <p:pic>
        <p:nvPicPr>
          <p:cNvPr id="4" name="Content Placeholder 3" descr="100301091552-large.jpg"/>
          <p:cNvPicPr>
            <a:picLocks noGrp="1" noChangeAspect="1"/>
          </p:cNvPicPr>
          <p:nvPr>
            <p:ph idx="1"/>
          </p:nvPr>
        </p:nvPicPr>
        <p:blipFill>
          <a:blip r:embed="rId2" cstate="print"/>
          <a:stretch>
            <a:fillRect/>
          </a:stretch>
        </p:blipFill>
        <p:spPr>
          <a:xfrm>
            <a:off x="1905000" y="1447800"/>
            <a:ext cx="5229225" cy="3497770"/>
          </a:xfr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a:t>What is this?</a:t>
            </a:r>
          </a:p>
        </p:txBody>
      </p:sp>
      <p:pic>
        <p:nvPicPr>
          <p:cNvPr id="4" name="Content Placeholder 3" descr="003%20Structure%20of%20an%20amoeba.jpg"/>
          <p:cNvPicPr>
            <a:picLocks noGrp="1" noChangeAspect="1"/>
          </p:cNvPicPr>
          <p:nvPr>
            <p:ph idx="1"/>
          </p:nvPr>
        </p:nvPicPr>
        <p:blipFill>
          <a:blip r:embed="rId2" cstate="print"/>
          <a:stretch>
            <a:fillRect/>
          </a:stretch>
        </p:blipFill>
        <p:spPr>
          <a:xfrm>
            <a:off x="3124200" y="1752600"/>
            <a:ext cx="2743200" cy="3505200"/>
          </a:xfr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dirty="0"/>
              <a:t>What is this?</a:t>
            </a:r>
          </a:p>
        </p:txBody>
      </p:sp>
      <p:sp>
        <p:nvSpPr>
          <p:cNvPr id="5" name="Text Placeholder 4"/>
          <p:cNvSpPr>
            <a:spLocks noGrp="1"/>
          </p:cNvSpPr>
          <p:nvPr>
            <p:ph type="body" idx="1"/>
          </p:nvPr>
        </p:nvSpPr>
        <p:spPr/>
        <p:txBody>
          <a:bodyPr/>
          <a:lstStyle/>
          <a:p>
            <a:endParaRPr lang="en-US"/>
          </a:p>
        </p:txBody>
      </p:sp>
      <p:pic>
        <p:nvPicPr>
          <p:cNvPr id="9" name="Content Placeholder 8" descr="giardia.jpg"/>
          <p:cNvPicPr>
            <a:picLocks noGrp="1" noChangeAspect="1"/>
          </p:cNvPicPr>
          <p:nvPr>
            <p:ph sz="half" idx="2"/>
          </p:nvPr>
        </p:nvPicPr>
        <p:blipFill>
          <a:blip r:embed="rId2" cstate="print"/>
          <a:stretch>
            <a:fillRect/>
          </a:stretch>
        </p:blipFill>
        <p:spPr>
          <a:xfrm>
            <a:off x="914400" y="1524000"/>
            <a:ext cx="3124200" cy="2895599"/>
          </a:xfrm>
        </p:spPr>
      </p:pic>
      <p:sp>
        <p:nvSpPr>
          <p:cNvPr id="7" name="Text Placeholder 6"/>
          <p:cNvSpPr>
            <a:spLocks noGrp="1"/>
          </p:cNvSpPr>
          <p:nvPr>
            <p:ph type="body" sz="quarter" idx="3"/>
          </p:nvPr>
        </p:nvSpPr>
        <p:spPr/>
        <p:txBody>
          <a:bodyPr/>
          <a:lstStyle/>
          <a:p>
            <a:endParaRPr lang="en-US"/>
          </a:p>
        </p:txBody>
      </p:sp>
      <p:pic>
        <p:nvPicPr>
          <p:cNvPr id="10" name="Content Placeholder 9" descr="giardia2.gif"/>
          <p:cNvPicPr>
            <a:picLocks noGrp="1" noChangeAspect="1"/>
          </p:cNvPicPr>
          <p:nvPr>
            <p:ph sz="quarter" idx="4"/>
          </p:nvPr>
        </p:nvPicPr>
        <p:blipFill>
          <a:blip r:embed="rId3" cstate="print"/>
          <a:stretch>
            <a:fillRect/>
          </a:stretch>
        </p:blipFill>
        <p:spPr>
          <a:xfrm>
            <a:off x="4572000" y="1295400"/>
            <a:ext cx="4194175" cy="3657600"/>
          </a:xfr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What is this?</a:t>
            </a:r>
          </a:p>
        </p:txBody>
      </p:sp>
      <p:pic>
        <p:nvPicPr>
          <p:cNvPr id="8" name="Content Placeholder 7" descr="volvox2.jpg"/>
          <p:cNvPicPr>
            <a:picLocks noGrp="1" noChangeAspect="1"/>
          </p:cNvPicPr>
          <p:nvPr>
            <p:ph idx="1"/>
          </p:nvPr>
        </p:nvPicPr>
        <p:blipFill>
          <a:blip r:embed="rId2" cstate="print"/>
          <a:stretch>
            <a:fillRect/>
          </a:stretch>
        </p:blipFill>
        <p:spPr>
          <a:xfrm>
            <a:off x="2190750" y="1831181"/>
            <a:ext cx="4762500" cy="4064000"/>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364162"/>
          </a:xfrm>
        </p:spPr>
        <p:txBody>
          <a:bodyPr/>
          <a:lstStyle/>
          <a:p>
            <a:r>
              <a:rPr lang="en-US" dirty="0">
                <a:solidFill>
                  <a:srgbClr val="00B050"/>
                </a:solidFill>
              </a:rPr>
              <a:t>Dr. Gessner’s Top Ten Reasons to Study Microbiology</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What is this?</a:t>
            </a:r>
          </a:p>
        </p:txBody>
      </p:sp>
      <p:pic>
        <p:nvPicPr>
          <p:cNvPr id="4" name="Content Placeholder 3" descr="vaccines_large.gif"/>
          <p:cNvPicPr>
            <a:picLocks noGrp="1" noChangeAspect="1"/>
          </p:cNvPicPr>
          <p:nvPr>
            <p:ph idx="1"/>
          </p:nvPr>
        </p:nvPicPr>
        <p:blipFill>
          <a:blip r:embed="rId2" cstate="print"/>
          <a:stretch>
            <a:fillRect/>
          </a:stretch>
        </p:blipFill>
        <p:spPr>
          <a:xfrm>
            <a:off x="2895600" y="1219200"/>
            <a:ext cx="3196112" cy="4525963"/>
          </a:xfr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400" dirty="0"/>
              <a:t>What is this?</a:t>
            </a:r>
          </a:p>
        </p:txBody>
      </p:sp>
      <p:sp>
        <p:nvSpPr>
          <p:cNvPr id="5" name="Text Placeholder 4"/>
          <p:cNvSpPr>
            <a:spLocks noGrp="1"/>
          </p:cNvSpPr>
          <p:nvPr>
            <p:ph type="body" idx="1"/>
          </p:nvPr>
        </p:nvSpPr>
        <p:spPr/>
        <p:txBody>
          <a:bodyPr/>
          <a:lstStyle/>
          <a:p>
            <a:endParaRPr lang="en-US"/>
          </a:p>
        </p:txBody>
      </p:sp>
      <p:pic>
        <p:nvPicPr>
          <p:cNvPr id="9" name="Content Placeholder 8" descr="Tapeworm%202.jpg"/>
          <p:cNvPicPr>
            <a:picLocks noGrp="1" noChangeAspect="1"/>
          </p:cNvPicPr>
          <p:nvPr>
            <p:ph sz="half" idx="2"/>
          </p:nvPr>
        </p:nvPicPr>
        <p:blipFill>
          <a:blip r:embed="rId2" cstate="print"/>
          <a:stretch>
            <a:fillRect/>
          </a:stretch>
        </p:blipFill>
        <p:spPr>
          <a:xfrm>
            <a:off x="914400" y="1524000"/>
            <a:ext cx="4267200" cy="3352800"/>
          </a:xfrm>
        </p:spPr>
      </p:pic>
      <p:sp>
        <p:nvSpPr>
          <p:cNvPr id="7" name="Text Placeholder 6"/>
          <p:cNvSpPr>
            <a:spLocks noGrp="1"/>
          </p:cNvSpPr>
          <p:nvPr>
            <p:ph type="body" sz="quarter" idx="3"/>
          </p:nvPr>
        </p:nvSpPr>
        <p:spPr/>
        <p:txBody>
          <a:bodyPr/>
          <a:lstStyle/>
          <a:p>
            <a:endParaRPr lang="en-US" dirty="0"/>
          </a:p>
        </p:txBody>
      </p:sp>
      <p:pic>
        <p:nvPicPr>
          <p:cNvPr id="10" name="Content Placeholder 9" descr="dog tapeworm eggs.jpg"/>
          <p:cNvPicPr>
            <a:picLocks noGrp="1" noChangeAspect="1"/>
          </p:cNvPicPr>
          <p:nvPr>
            <p:ph sz="quarter" idx="4"/>
          </p:nvPr>
        </p:nvPicPr>
        <p:blipFill>
          <a:blip r:embed="rId3" cstate="print"/>
          <a:stretch>
            <a:fillRect/>
          </a:stretch>
        </p:blipFill>
        <p:spPr>
          <a:xfrm>
            <a:off x="5943600" y="2286000"/>
            <a:ext cx="1752600" cy="2133600"/>
          </a:xfr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2400" dirty="0"/>
              <a:t>What is this?</a:t>
            </a:r>
          </a:p>
        </p:txBody>
      </p:sp>
      <p:pic>
        <p:nvPicPr>
          <p:cNvPr id="9" name="Content Placeholder 8" descr="Oscillatoria_MC.jpg"/>
          <p:cNvPicPr>
            <a:picLocks noGrp="1" noChangeAspect="1"/>
          </p:cNvPicPr>
          <p:nvPr>
            <p:ph idx="1"/>
          </p:nvPr>
        </p:nvPicPr>
        <p:blipFill>
          <a:blip r:embed="rId2" cstate="print"/>
          <a:stretch>
            <a:fillRect/>
          </a:stretch>
        </p:blipFill>
        <p:spPr>
          <a:xfrm>
            <a:off x="1450114" y="1600200"/>
            <a:ext cx="6243772" cy="4525963"/>
          </a:xfr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What is this?</a:t>
            </a:r>
          </a:p>
        </p:txBody>
      </p:sp>
      <p:pic>
        <p:nvPicPr>
          <p:cNvPr id="4" name="Content Placeholder 3" descr="spirogyra430.jpg"/>
          <p:cNvPicPr>
            <a:picLocks noGrp="1" noChangeAspect="1"/>
          </p:cNvPicPr>
          <p:nvPr>
            <p:ph idx="1"/>
          </p:nvPr>
        </p:nvPicPr>
        <p:blipFill>
          <a:blip r:embed="rId2" cstate="print"/>
          <a:stretch>
            <a:fillRect/>
          </a:stretch>
        </p:blipFill>
        <p:spPr>
          <a:xfrm>
            <a:off x="2362200" y="1828800"/>
            <a:ext cx="4389120" cy="2926080"/>
          </a:xfr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What is this?</a:t>
            </a:r>
          </a:p>
        </p:txBody>
      </p:sp>
      <p:pic>
        <p:nvPicPr>
          <p:cNvPr id="4" name="Content Placeholder 3" descr="aspergillus.gif"/>
          <p:cNvPicPr>
            <a:picLocks noGrp="1" noChangeAspect="1"/>
          </p:cNvPicPr>
          <p:nvPr>
            <p:ph idx="1"/>
          </p:nvPr>
        </p:nvPicPr>
        <p:blipFill>
          <a:blip r:embed="rId2" cstate="print"/>
          <a:stretch>
            <a:fillRect/>
          </a:stretch>
        </p:blipFill>
        <p:spPr>
          <a:xfrm>
            <a:off x="2667000" y="1600200"/>
            <a:ext cx="3810000" cy="3405981"/>
          </a:xfr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What is this?</a:t>
            </a:r>
          </a:p>
        </p:txBody>
      </p:sp>
      <p:pic>
        <p:nvPicPr>
          <p:cNvPr id="4" name="Content Placeholder 3" descr="paramecium_caudatum_X_100.jpg"/>
          <p:cNvPicPr>
            <a:picLocks noGrp="1" noChangeAspect="1"/>
          </p:cNvPicPr>
          <p:nvPr>
            <p:ph idx="1"/>
          </p:nvPr>
        </p:nvPicPr>
        <p:blipFill>
          <a:blip r:embed="rId2" cstate="print"/>
          <a:stretch>
            <a:fillRect/>
          </a:stretch>
        </p:blipFill>
        <p:spPr>
          <a:xfrm>
            <a:off x="2667000" y="1676400"/>
            <a:ext cx="3733800" cy="3886200"/>
          </a:xfr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What is this?</a:t>
            </a:r>
          </a:p>
        </p:txBody>
      </p:sp>
      <p:pic>
        <p:nvPicPr>
          <p:cNvPr id="4" name="Content Placeholder 3" descr="rhizopusAsex%20copy.jpg"/>
          <p:cNvPicPr>
            <a:picLocks noGrp="1" noChangeAspect="1"/>
          </p:cNvPicPr>
          <p:nvPr>
            <p:ph idx="1"/>
          </p:nvPr>
        </p:nvPicPr>
        <p:blipFill>
          <a:blip r:embed="rId2" cstate="print"/>
          <a:stretch>
            <a:fillRect/>
          </a:stretch>
        </p:blipFill>
        <p:spPr>
          <a:xfrm>
            <a:off x="2121669" y="1600200"/>
            <a:ext cx="4900661" cy="4525963"/>
          </a:xfr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What is this?</a:t>
            </a:r>
          </a:p>
        </p:txBody>
      </p:sp>
      <p:pic>
        <p:nvPicPr>
          <p:cNvPr id="4" name="Content Placeholder 3" descr="staph.jpg"/>
          <p:cNvPicPr>
            <a:picLocks noGrp="1" noChangeAspect="1"/>
          </p:cNvPicPr>
          <p:nvPr>
            <p:ph idx="1"/>
          </p:nvPr>
        </p:nvPicPr>
        <p:blipFill>
          <a:blip r:embed="rId2" cstate="print"/>
          <a:stretch>
            <a:fillRect/>
          </a:stretch>
        </p:blipFill>
        <p:spPr>
          <a:xfrm>
            <a:off x="1447800" y="1371600"/>
            <a:ext cx="6350000" cy="4305300"/>
          </a:xfr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What is this?</a:t>
            </a:r>
          </a:p>
        </p:txBody>
      </p:sp>
      <p:pic>
        <p:nvPicPr>
          <p:cNvPr id="4" name="Content Placeholder 3" descr="paramecium_caudatum_X_100.jpg"/>
          <p:cNvPicPr>
            <a:picLocks noGrp="1" noChangeAspect="1"/>
          </p:cNvPicPr>
          <p:nvPr>
            <p:ph idx="1"/>
          </p:nvPr>
        </p:nvPicPr>
        <p:blipFill>
          <a:blip r:embed="rId2" cstate="print"/>
          <a:stretch>
            <a:fillRect/>
          </a:stretch>
        </p:blipFill>
        <p:spPr>
          <a:xfrm>
            <a:off x="2362200" y="1447800"/>
            <a:ext cx="4419600" cy="3657600"/>
          </a:xfr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What is this?</a:t>
            </a:r>
          </a:p>
        </p:txBody>
      </p:sp>
      <p:pic>
        <p:nvPicPr>
          <p:cNvPr id="4" name="Content Placeholder 3" descr="spirilla.jpg"/>
          <p:cNvPicPr>
            <a:picLocks noGrp="1" noChangeAspect="1"/>
          </p:cNvPicPr>
          <p:nvPr>
            <p:ph idx="1"/>
          </p:nvPr>
        </p:nvPicPr>
        <p:blipFill>
          <a:blip r:embed="rId2" cstate="print"/>
          <a:stretch>
            <a:fillRect/>
          </a:stretch>
        </p:blipFill>
        <p:spPr>
          <a:xfrm>
            <a:off x="2362200" y="1524000"/>
            <a:ext cx="4267200" cy="3511999"/>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73762"/>
          </a:xfrm>
        </p:spPr>
        <p:txBody>
          <a:bodyPr>
            <a:normAutofit/>
          </a:bodyPr>
          <a:lstStyle/>
          <a:p>
            <a:r>
              <a:rPr lang="en-US" sz="3600" dirty="0"/>
              <a:t>10.  MMMM, that bacterial waste product………………………, oh, I mean your cheese or yogurt, tastes good, huh </a:t>
            </a:r>
            <a:r>
              <a:rPr lang="en-US" sz="3600" dirty="0">
                <a:sym typeface="Wingdings" pitchFamily="2" charset="2"/>
              </a:rPr>
              <a:t></a:t>
            </a:r>
            <a:r>
              <a:rPr lang="en-US" sz="3600" dirty="0"/>
              <a:t>?</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What is this?</a:t>
            </a:r>
          </a:p>
        </p:txBody>
      </p:sp>
      <p:sp>
        <p:nvSpPr>
          <p:cNvPr id="4" name="Text Placeholder 3"/>
          <p:cNvSpPr>
            <a:spLocks noGrp="1"/>
          </p:cNvSpPr>
          <p:nvPr>
            <p:ph type="body" idx="1"/>
          </p:nvPr>
        </p:nvSpPr>
        <p:spPr/>
        <p:txBody>
          <a:bodyPr/>
          <a:lstStyle/>
          <a:p>
            <a:endParaRPr lang="en-US"/>
          </a:p>
        </p:txBody>
      </p:sp>
      <p:pic>
        <p:nvPicPr>
          <p:cNvPr id="8" name="Content Placeholder 7" descr="diatoms.jpg"/>
          <p:cNvPicPr>
            <a:picLocks noGrp="1" noChangeAspect="1"/>
          </p:cNvPicPr>
          <p:nvPr>
            <p:ph sz="half" idx="2"/>
          </p:nvPr>
        </p:nvPicPr>
        <p:blipFill>
          <a:blip r:embed="rId2" cstate="print"/>
          <a:stretch>
            <a:fillRect/>
          </a:stretch>
        </p:blipFill>
        <p:spPr>
          <a:xfrm>
            <a:off x="457200" y="1524000"/>
            <a:ext cx="4040188" cy="3030141"/>
          </a:xfrm>
        </p:spPr>
      </p:pic>
      <p:sp>
        <p:nvSpPr>
          <p:cNvPr id="6" name="Text Placeholder 5"/>
          <p:cNvSpPr>
            <a:spLocks noGrp="1"/>
          </p:cNvSpPr>
          <p:nvPr>
            <p:ph type="body" sz="quarter" idx="3"/>
          </p:nvPr>
        </p:nvSpPr>
        <p:spPr/>
        <p:txBody>
          <a:bodyPr/>
          <a:lstStyle/>
          <a:p>
            <a:endParaRPr lang="en-US"/>
          </a:p>
        </p:txBody>
      </p:sp>
      <p:pic>
        <p:nvPicPr>
          <p:cNvPr id="9" name="Content Placeholder 8" descr="diatoms-hh-16-094-ref.jpg"/>
          <p:cNvPicPr>
            <a:picLocks noGrp="1" noChangeAspect="1"/>
          </p:cNvPicPr>
          <p:nvPr>
            <p:ph sz="quarter" idx="4"/>
          </p:nvPr>
        </p:nvPicPr>
        <p:blipFill>
          <a:blip r:embed="rId3" cstate="print"/>
          <a:stretch>
            <a:fillRect/>
          </a:stretch>
        </p:blipFill>
        <p:spPr>
          <a:xfrm>
            <a:off x="4648200" y="1524000"/>
            <a:ext cx="4041775" cy="3031331"/>
          </a:xfr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sz="2400" dirty="0"/>
              <a:t>What is this?</a:t>
            </a:r>
          </a:p>
        </p:txBody>
      </p:sp>
      <p:pic>
        <p:nvPicPr>
          <p:cNvPr id="9" name="Content Placeholder 8" descr="bacillus.jpg"/>
          <p:cNvPicPr>
            <a:picLocks noGrp="1" noChangeAspect="1"/>
          </p:cNvPicPr>
          <p:nvPr>
            <p:ph idx="1"/>
          </p:nvPr>
        </p:nvPicPr>
        <p:blipFill>
          <a:blip r:embed="rId2" cstate="print"/>
          <a:stretch>
            <a:fillRect/>
          </a:stretch>
        </p:blipFill>
        <p:spPr>
          <a:xfrm>
            <a:off x="1752600" y="1066800"/>
            <a:ext cx="5943600" cy="4343400"/>
          </a:xfr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en-US" sz="2400" dirty="0"/>
              <a:t>What is this?</a:t>
            </a:r>
          </a:p>
        </p:txBody>
      </p:sp>
      <p:pic>
        <p:nvPicPr>
          <p:cNvPr id="4" name="Content Placeholder 3" descr="amoeba.jpg"/>
          <p:cNvPicPr>
            <a:picLocks noGrp="1" noChangeAspect="1"/>
          </p:cNvPicPr>
          <p:nvPr>
            <p:ph idx="1"/>
          </p:nvPr>
        </p:nvPicPr>
        <p:blipFill>
          <a:blip r:embed="rId2" cstate="print"/>
          <a:stretch>
            <a:fillRect/>
          </a:stretch>
        </p:blipFill>
        <p:spPr>
          <a:xfrm>
            <a:off x="2667000" y="1905000"/>
            <a:ext cx="3657600" cy="3276599"/>
          </a:xfr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74638"/>
            <a:ext cx="8229600" cy="6583362"/>
          </a:xfrm>
        </p:spPr>
        <p:txBody>
          <a:bodyPr>
            <a:normAutofit fontScale="90000"/>
          </a:bodyPr>
          <a:lstStyle/>
          <a:p>
            <a:br>
              <a:rPr lang="en-US" sz="2800" b="1" u="sng" dirty="0"/>
            </a:br>
            <a:br>
              <a:rPr lang="en-US" sz="2800" b="1" u="sng" dirty="0"/>
            </a:br>
            <a:r>
              <a:rPr lang="en-US" sz="2800" b="1" u="sng" dirty="0"/>
              <a:t>MICROBIOLOGY STUDENTS</a:t>
            </a:r>
            <a:br>
              <a:rPr lang="en-US" sz="2800" dirty="0"/>
            </a:br>
            <a:r>
              <a:rPr lang="en-US" sz="2800" dirty="0"/>
              <a:t> </a:t>
            </a:r>
            <a:br>
              <a:rPr lang="en-US" sz="2800" dirty="0"/>
            </a:br>
            <a:r>
              <a:rPr lang="en-US" sz="2800" dirty="0"/>
              <a:t> </a:t>
            </a:r>
            <a:br>
              <a:rPr lang="en-US" sz="2800" dirty="0"/>
            </a:br>
            <a:r>
              <a:rPr lang="en-US" sz="2800" dirty="0"/>
              <a:t>BEFORE LEAVING, PLEASE BE SURE TO:</a:t>
            </a:r>
            <a:br>
              <a:rPr lang="en-US" sz="2800" dirty="0"/>
            </a:br>
            <a:r>
              <a:rPr lang="en-US" sz="2800" dirty="0"/>
              <a:t> </a:t>
            </a:r>
            <a:br>
              <a:rPr lang="en-US" sz="2800" dirty="0"/>
            </a:br>
            <a:r>
              <a:rPr lang="en-US" sz="2800" dirty="0"/>
              <a:t>Have your microscope checked out (if you used one) by your instructor to be sure that all oil is removed from the lenses and that the microscope is ready for storage in the cabinet.</a:t>
            </a:r>
            <a:br>
              <a:rPr lang="en-US" sz="2800" dirty="0"/>
            </a:br>
            <a:r>
              <a:rPr lang="en-US" sz="2800" dirty="0"/>
              <a:t> </a:t>
            </a:r>
            <a:br>
              <a:rPr lang="en-US" sz="2800" dirty="0"/>
            </a:br>
            <a:r>
              <a:rPr lang="en-US" sz="2800" dirty="0"/>
              <a:t>Clean slides as directed by your professor.</a:t>
            </a:r>
            <a:br>
              <a:rPr lang="en-US" sz="2800" dirty="0"/>
            </a:br>
            <a:br>
              <a:rPr lang="en-US" sz="2800" dirty="0"/>
            </a:br>
            <a:r>
              <a:rPr lang="en-US" sz="2800" dirty="0"/>
              <a:t>AND…………………………………….</a:t>
            </a:r>
            <a:br>
              <a:rPr lang="en-US" dirty="0"/>
            </a:br>
            <a:r>
              <a:rPr lang="en-US" dirty="0"/>
              <a:t> </a:t>
            </a:r>
            <a:br>
              <a:rPr lang="en-US" dirty="0"/>
            </a:br>
            <a:br>
              <a:rPr lang="en-US" dirty="0"/>
            </a:br>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5973762"/>
          </a:xfrm>
        </p:spPr>
        <p:txBody>
          <a:bodyPr>
            <a:normAutofit/>
          </a:bodyPr>
          <a:lstStyle/>
          <a:p>
            <a:pPr algn="l"/>
            <a:r>
              <a:rPr lang="en-US" sz="2400" dirty="0"/>
              <a:t>Remove all markings from used glass test tubes, using alcohol wipes.  When finished, put the contaminated test tubes in the kill cart, filling any existing test tube racks first.</a:t>
            </a:r>
            <a:br>
              <a:rPr lang="en-US" sz="2400" dirty="0"/>
            </a:br>
            <a:r>
              <a:rPr lang="en-US" sz="2400" dirty="0"/>
              <a:t> </a:t>
            </a:r>
            <a:br>
              <a:rPr lang="en-US" sz="2400" dirty="0"/>
            </a:br>
            <a:r>
              <a:rPr lang="en-US" sz="2400" dirty="0"/>
              <a:t>Discard all Petri dish cultures in the biohazard waste containers (orange lined trash cans).</a:t>
            </a:r>
            <a:br>
              <a:rPr lang="en-US" sz="2400" dirty="0"/>
            </a:br>
            <a:r>
              <a:rPr lang="en-US" sz="2400" dirty="0"/>
              <a:t> </a:t>
            </a:r>
            <a:br>
              <a:rPr lang="en-US" sz="2400" dirty="0"/>
            </a:br>
            <a:r>
              <a:rPr lang="en-US" sz="2400" dirty="0"/>
              <a:t>Return all equipment (loops, wires, flint strikers, immersion oil, lens paper) to your drawer.</a:t>
            </a:r>
            <a:br>
              <a:rPr lang="en-US" sz="2400" dirty="0"/>
            </a:br>
            <a:r>
              <a:rPr lang="en-US" sz="2400" dirty="0"/>
              <a:t> </a:t>
            </a:r>
            <a:br>
              <a:rPr lang="en-US" sz="2400" dirty="0"/>
            </a:br>
            <a:r>
              <a:rPr lang="en-US" sz="2400" dirty="0"/>
              <a:t>Put seats under the lab tables, disinfect tabletops and wash your hands.</a:t>
            </a:r>
            <a:br>
              <a:rPr lang="en-US" sz="2400" dirty="0"/>
            </a:br>
            <a:r>
              <a:rPr lang="en-US" sz="2400" dirty="0"/>
              <a:t> </a:t>
            </a:r>
            <a:br>
              <a:rPr lang="en-US" sz="2400" dirty="0"/>
            </a:br>
            <a:r>
              <a:rPr lang="en-US" sz="2400" dirty="0"/>
              <a:t>	</a:t>
            </a:r>
            <a:r>
              <a:rPr lang="en-US" sz="2800" dirty="0"/>
              <a:t>Thank you for cleaning up after yourselves </a:t>
            </a:r>
            <a:r>
              <a:rPr lang="en-US" sz="2800" dirty="0">
                <a:sym typeface="Wingdings"/>
              </a:rPr>
              <a:t></a:t>
            </a:r>
            <a:br>
              <a:rPr lang="en-US" sz="2800" dirty="0">
                <a:sym typeface="Wingdings"/>
              </a:rPr>
            </a:br>
            <a:endParaRPr lang="en-US" sz="2800"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5973762"/>
          </a:xfrm>
        </p:spPr>
        <p:txBody>
          <a:bodyPr>
            <a:normAutofit/>
          </a:bodyPr>
          <a:lstStyle/>
          <a:p>
            <a:r>
              <a:rPr lang="en-US" sz="3200" dirty="0"/>
              <a:t>How to Check Midterm Grades in Atlas</a:t>
            </a:r>
            <a:br>
              <a:rPr lang="en-US" sz="3200" dirty="0"/>
            </a:br>
            <a:br>
              <a:rPr lang="en-US" sz="3200" dirty="0"/>
            </a:br>
            <a:r>
              <a:rPr lang="en-US" sz="3200" dirty="0"/>
              <a:t>- Access your Atlas account</a:t>
            </a:r>
            <a:br>
              <a:rPr lang="en-US" sz="3200" dirty="0"/>
            </a:br>
            <a:r>
              <a:rPr lang="en-US" sz="3200" dirty="0"/>
              <a:t>-Select the </a:t>
            </a:r>
            <a:r>
              <a:rPr lang="en-US" sz="3200" b="1" dirty="0"/>
              <a:t>School Services </a:t>
            </a:r>
            <a:r>
              <a:rPr lang="en-US" sz="3200" dirty="0"/>
              <a:t>tab</a:t>
            </a:r>
            <a:br>
              <a:rPr lang="en-US" sz="3200" dirty="0"/>
            </a:br>
            <a:r>
              <a:rPr lang="en-US" sz="3200" dirty="0"/>
              <a:t>- Click on </a:t>
            </a:r>
            <a:r>
              <a:rPr lang="en-US" sz="3200" b="1" dirty="0"/>
              <a:t>Registration, Records and Financial Aid</a:t>
            </a:r>
            <a:br>
              <a:rPr lang="en-US" sz="3200" b="1" dirty="0"/>
            </a:br>
            <a:r>
              <a:rPr lang="en-US" sz="3200" dirty="0"/>
              <a:t>- Click on </a:t>
            </a:r>
            <a:r>
              <a:rPr lang="en-US" sz="3200" b="1" dirty="0"/>
              <a:t>Student Records</a:t>
            </a:r>
            <a:br>
              <a:rPr lang="en-US" sz="3200" dirty="0"/>
            </a:br>
            <a:r>
              <a:rPr lang="en-US" sz="3200" dirty="0"/>
              <a:t>- Click on </a:t>
            </a:r>
            <a:r>
              <a:rPr lang="en-US" sz="3200" b="1" dirty="0"/>
              <a:t>Midterm Grades</a:t>
            </a:r>
            <a:br>
              <a:rPr lang="en-US" sz="3200" dirty="0"/>
            </a:br>
            <a:br>
              <a:rPr lang="en-US" sz="3200" dirty="0"/>
            </a:br>
            <a:endParaRPr lang="en-US" sz="3200" dirty="0"/>
          </a:p>
        </p:txBody>
      </p:sp>
    </p:spTree>
    <p:extLst>
      <p:ext uri="{BB962C8B-B14F-4D97-AF65-F5344CB8AC3E}">
        <p14:creationId xmlns:p14="http://schemas.microsoft.com/office/powerpoint/2010/main" val="152190162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26162"/>
          </a:xfrm>
        </p:spPr>
        <p:txBody>
          <a:bodyPr>
            <a:normAutofit fontScale="90000"/>
          </a:bodyPr>
          <a:lstStyle/>
          <a:p>
            <a:pPr algn="l"/>
            <a:r>
              <a:rPr lang="en-US" sz="2400" dirty="0"/>
              <a:t>Using Lab 9-1 in your Microbiology Lab Book, identify what the </a:t>
            </a:r>
            <a:br>
              <a:rPr lang="en-US" sz="2400" dirty="0"/>
            </a:br>
            <a:r>
              <a:rPr lang="en-US" sz="2400" dirty="0"/>
              <a:t>	following microbe would be:</a:t>
            </a:r>
            <a:br>
              <a:rPr lang="en-US" sz="2400" dirty="0"/>
            </a:br>
            <a:br>
              <a:rPr lang="en-US" sz="2400" dirty="0"/>
            </a:br>
            <a:r>
              <a:rPr lang="en-US" sz="2000" dirty="0"/>
              <a:t>	PRG – yellow broth; bubble in Durham tube</a:t>
            </a:r>
            <a:br>
              <a:rPr lang="en-US" sz="2000" dirty="0"/>
            </a:br>
            <a:r>
              <a:rPr lang="en-US" sz="2000" dirty="0"/>
              <a:t>	PRS – yellow broth</a:t>
            </a:r>
            <a:br>
              <a:rPr lang="en-US" sz="2000" dirty="0"/>
            </a:br>
            <a:r>
              <a:rPr lang="en-US" sz="2000" dirty="0"/>
              <a:t>	PRM (</a:t>
            </a:r>
            <a:r>
              <a:rPr lang="en-US" sz="2000" dirty="0" err="1"/>
              <a:t>mannitol</a:t>
            </a:r>
            <a:r>
              <a:rPr lang="en-US" sz="2000"/>
              <a:t>) </a:t>
            </a:r>
            <a:r>
              <a:rPr lang="en-US" sz="2000" dirty="0"/>
              <a:t>– yellow broth</a:t>
            </a:r>
            <a:br>
              <a:rPr lang="en-US" sz="2000" dirty="0"/>
            </a:br>
            <a:r>
              <a:rPr lang="en-US" sz="2000" dirty="0"/>
              <a:t>	MR – red broth</a:t>
            </a:r>
            <a:br>
              <a:rPr lang="en-US" sz="2000" dirty="0"/>
            </a:br>
            <a:r>
              <a:rPr lang="en-US" sz="2000" dirty="0"/>
              <a:t>	VP – copper/brown layer on broth</a:t>
            </a:r>
            <a:br>
              <a:rPr lang="en-US" sz="2000" dirty="0"/>
            </a:br>
            <a:r>
              <a:rPr lang="en-US" sz="2000" dirty="0"/>
              <a:t>	Citrate – green slant</a:t>
            </a:r>
            <a:br>
              <a:rPr lang="en-US" sz="2000" dirty="0"/>
            </a:br>
            <a:r>
              <a:rPr lang="en-US" sz="2000" dirty="0"/>
              <a:t>	Lysine – purple broth</a:t>
            </a:r>
            <a:br>
              <a:rPr lang="en-US" sz="2000" dirty="0"/>
            </a:br>
            <a:r>
              <a:rPr lang="en-US" sz="2000" dirty="0"/>
              <a:t>	Ornithine – purple broth</a:t>
            </a:r>
            <a:br>
              <a:rPr lang="en-US" sz="2000" dirty="0"/>
            </a:br>
            <a:r>
              <a:rPr lang="en-US" sz="2000" dirty="0"/>
              <a:t>	Urea – orange broth</a:t>
            </a:r>
            <a:br>
              <a:rPr lang="en-US" sz="2000" dirty="0"/>
            </a:br>
            <a:r>
              <a:rPr lang="en-US" sz="2000" dirty="0"/>
              <a:t>	Nutrient Gelatin – solid deep</a:t>
            </a:r>
            <a:br>
              <a:rPr lang="en-US" sz="2000" dirty="0"/>
            </a:br>
            <a:r>
              <a:rPr lang="en-US" sz="2000" dirty="0"/>
              <a:t>	DNase – no zone of clearing</a:t>
            </a:r>
            <a:br>
              <a:rPr lang="en-US" sz="2000" dirty="0"/>
            </a:br>
            <a:r>
              <a:rPr lang="en-US" sz="2000" dirty="0"/>
              <a:t>	H2S – no black precipitate (ppt.) in SIM</a:t>
            </a:r>
            <a:br>
              <a:rPr lang="en-US" sz="2000" dirty="0"/>
            </a:br>
            <a:r>
              <a:rPr lang="en-US" sz="2000" dirty="0"/>
              <a:t>	Motility – fuzziness around stab in SIM</a:t>
            </a:r>
            <a:br>
              <a:rPr lang="en-US" sz="2000" dirty="0"/>
            </a:br>
            <a:r>
              <a:rPr lang="en-US" sz="2000" dirty="0"/>
              <a:t>	Indole – cherry red layer on top of SIM</a:t>
            </a:r>
            <a:br>
              <a:rPr lang="en-US" sz="2000" dirty="0"/>
            </a:br>
            <a:br>
              <a:rPr lang="en-US" sz="2000" dirty="0"/>
            </a:br>
            <a:r>
              <a:rPr lang="en-US" sz="2000" dirty="0"/>
              <a:t>See me to determine whether you have correctly identified the bacterium.</a:t>
            </a:r>
            <a:br>
              <a:rPr lang="en-US" sz="2000" dirty="0"/>
            </a:br>
            <a:r>
              <a:rPr lang="en-US" sz="2000" dirty="0"/>
              <a:t>	</a:t>
            </a:r>
            <a:endParaRPr lang="en-US" sz="2400"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97562"/>
          </a:xfrm>
        </p:spPr>
        <p:txBody>
          <a:bodyPr>
            <a:normAutofit/>
          </a:bodyPr>
          <a:lstStyle/>
          <a:p>
            <a:pPr algn="l"/>
            <a:r>
              <a:rPr lang="en-US" sz="2400" dirty="0"/>
              <a:t>UV Light Lab</a:t>
            </a:r>
            <a:br>
              <a:rPr lang="en-US" sz="2400" dirty="0"/>
            </a:br>
            <a:br>
              <a:rPr lang="en-US" sz="2400" dirty="0"/>
            </a:br>
            <a:r>
              <a:rPr lang="en-US" sz="2000" dirty="0"/>
              <a:t>- UV C rays (254 nm) can kill bacteria</a:t>
            </a:r>
            <a:br>
              <a:rPr lang="en-US" sz="2000" dirty="0"/>
            </a:br>
            <a:br>
              <a:rPr lang="en-US" sz="2000" dirty="0"/>
            </a:br>
            <a:r>
              <a:rPr lang="en-US" sz="2000" dirty="0"/>
              <a:t>- The more the time of exposure, the greater the killing effect; spore formers</a:t>
            </a:r>
            <a:br>
              <a:rPr lang="en-US" sz="2000" dirty="0"/>
            </a:br>
            <a:r>
              <a:rPr lang="en-US" sz="2000" dirty="0"/>
              <a:t>	are more resistant than non-spore formers.</a:t>
            </a:r>
            <a:br>
              <a:rPr lang="en-US" sz="2000" dirty="0"/>
            </a:br>
            <a:br>
              <a:rPr lang="en-US" sz="2000" dirty="0"/>
            </a:br>
            <a:r>
              <a:rPr lang="en-US" sz="2000" dirty="0"/>
              <a:t>- Fungi are less affected by UV C rays than are bacteria</a:t>
            </a:r>
            <a:br>
              <a:rPr lang="en-US" sz="2000" dirty="0"/>
            </a:br>
            <a:br>
              <a:rPr lang="en-US" sz="2000" dirty="0"/>
            </a:br>
            <a:r>
              <a:rPr lang="en-US" sz="2000" dirty="0"/>
              <a:t>- UV rays are very poorly penetrating and were blocked by the plastic Petri 	plate lid (the control plate with no UV exposure and the 5 minute lid 	on plate had identical microbial growth)</a:t>
            </a:r>
            <a:br>
              <a:rPr lang="en-US" sz="2000" dirty="0"/>
            </a:br>
            <a:br>
              <a:rPr lang="en-US" sz="2000" dirty="0"/>
            </a:br>
            <a:r>
              <a:rPr lang="en-US" sz="2000" dirty="0"/>
              <a:t>- How do UV C rays kill bacteria?  By creating </a:t>
            </a:r>
            <a:r>
              <a:rPr lang="en-US" sz="2000" dirty="0">
                <a:solidFill>
                  <a:srgbClr val="FF0000"/>
                </a:solidFill>
              </a:rPr>
              <a:t>THYMINE DIMERS </a:t>
            </a:r>
            <a:r>
              <a:rPr lang="en-US" sz="2000" dirty="0"/>
              <a:t>which block 	DNA polymerase from allowing DNA replication and which block RNA 	polymerase from allowing the transcription of a gene. (LAB </a:t>
            </a:r>
            <a:r>
              <a:rPr lang="en-US" sz="2000"/>
              <a:t>8-2)</a:t>
            </a:r>
            <a:br>
              <a:rPr lang="en-US" sz="2000"/>
            </a:br>
            <a:endParaRPr lang="en-US" sz="2400"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02362"/>
          </a:xfrm>
        </p:spPr>
        <p:txBody>
          <a:bodyPr>
            <a:normAutofit/>
          </a:bodyPr>
          <a:lstStyle/>
          <a:p>
            <a:r>
              <a:rPr lang="en-US" sz="2400" dirty="0"/>
              <a:t>THE ELISA TEST (Enzyme Linked Immunosorbent Assay)</a:t>
            </a:r>
            <a:br>
              <a:rPr lang="en-US" sz="2400" dirty="0"/>
            </a:br>
            <a:br>
              <a:rPr lang="en-US" sz="2400" dirty="0"/>
            </a:br>
            <a:r>
              <a:rPr lang="en-US" sz="2000" dirty="0"/>
              <a:t>Detects antibodies in your blood to determine if you have been exposed to a disease.</a:t>
            </a:r>
            <a:br>
              <a:rPr lang="en-US" sz="2000" dirty="0"/>
            </a:br>
            <a:br>
              <a:rPr lang="en-US" sz="2000" dirty="0"/>
            </a:br>
            <a:r>
              <a:rPr lang="en-US" sz="2000" dirty="0">
                <a:solidFill>
                  <a:srgbClr val="FF0000"/>
                </a:solidFill>
              </a:rPr>
              <a:t>Can be used to detect diseases (including HIV, SARS, West Nile encephalitis, Lyme disease, Avian flu).</a:t>
            </a:r>
            <a:br>
              <a:rPr lang="en-US" sz="2000" dirty="0"/>
            </a:br>
            <a:br>
              <a:rPr lang="en-US" sz="2000" dirty="0"/>
            </a:br>
            <a:r>
              <a:rPr lang="en-US" sz="2000" dirty="0">
                <a:solidFill>
                  <a:srgbClr val="002060"/>
                </a:solidFill>
              </a:rPr>
              <a:t>Can be used in pregnancy and ovulation test kits, detecting illegal drugs (marijuana and cocaine), testing indoor air quality, and to determine if foods have been labeled properly.</a:t>
            </a:r>
            <a:br>
              <a:rPr lang="en-US" sz="2000" dirty="0"/>
            </a:br>
            <a:br>
              <a:rPr lang="en-US" sz="2000" dirty="0">
                <a:solidFill>
                  <a:srgbClr val="7030A0"/>
                </a:solidFill>
              </a:rPr>
            </a:br>
            <a:r>
              <a:rPr lang="en-US" sz="2000" dirty="0">
                <a:solidFill>
                  <a:srgbClr val="7030A0"/>
                </a:solidFill>
              </a:rPr>
              <a:t>Remember that each antibody reacts specifically with only one antigen.</a:t>
            </a:r>
            <a:br>
              <a:rPr lang="en-US" sz="2000" dirty="0"/>
            </a:br>
            <a:br>
              <a:rPr lang="en-US" sz="2000" dirty="0"/>
            </a:br>
            <a:r>
              <a:rPr lang="en-US" sz="2000" dirty="0">
                <a:solidFill>
                  <a:srgbClr val="FF0000"/>
                </a:solidFill>
              </a:rPr>
              <a:t>Rapid results!!</a:t>
            </a:r>
            <a:br>
              <a:rPr lang="en-US" sz="2000" dirty="0">
                <a:solidFill>
                  <a:srgbClr val="FF0000"/>
                </a:solidFill>
              </a:rPr>
            </a:br>
            <a:br>
              <a:rPr lang="en-US" sz="2000" dirty="0">
                <a:solidFill>
                  <a:srgbClr val="FF0000"/>
                </a:solidFill>
              </a:rPr>
            </a:br>
            <a:br>
              <a:rPr lang="en-US" sz="2000" dirty="0"/>
            </a:br>
            <a:r>
              <a:rPr lang="en-US" sz="2000" i="1" dirty="0"/>
              <a:t>(PRINT </a:t>
            </a:r>
            <a:r>
              <a:rPr lang="en-US" sz="2000" i="1" dirty="0" err="1"/>
              <a:t>pp</a:t>
            </a:r>
            <a:r>
              <a:rPr lang="en-US" sz="2000" i="1" dirty="0"/>
              <a:t> S-1 to S-4 from the pdf file in Faculty </a:t>
            </a:r>
            <a:r>
              <a:rPr lang="en-US" sz="2000" i="1" dirty="0" err="1"/>
              <a:t>Frontdoor</a:t>
            </a:r>
            <a:r>
              <a:rPr lang="en-US" sz="2000" i="1" dirty="0"/>
              <a:t>)</a:t>
            </a:r>
            <a:br>
              <a:rPr lang="en-US" sz="2000" i="1" dirty="0"/>
            </a:br>
            <a:endParaRPr lang="en-US" sz="2000" i="1"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3050"/>
            <a:ext cx="3008313" cy="793750"/>
          </a:xfrm>
        </p:spPr>
        <p:txBody>
          <a:bodyPr>
            <a:normAutofit/>
          </a:bodyPr>
          <a:lstStyle/>
          <a:p>
            <a:r>
              <a:rPr lang="en-US" dirty="0"/>
              <a:t>SOLVE THIS PROBLEM:</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24200" y="304800"/>
            <a:ext cx="5943600" cy="6324600"/>
          </a:xfrm>
        </p:spPr>
      </p:pic>
      <p:sp>
        <p:nvSpPr>
          <p:cNvPr id="5" name="Text Placeholder 4"/>
          <p:cNvSpPr>
            <a:spLocks noGrp="1"/>
          </p:cNvSpPr>
          <p:nvPr>
            <p:ph type="body" sz="half" idx="2"/>
          </p:nvPr>
        </p:nvSpPr>
        <p:spPr>
          <a:xfrm>
            <a:off x="457200" y="1143000"/>
            <a:ext cx="3008313" cy="4983163"/>
          </a:xfrm>
        </p:spPr>
        <p:txBody>
          <a:bodyPr>
            <a:normAutofit/>
          </a:bodyPr>
          <a:lstStyle/>
          <a:p>
            <a:r>
              <a:rPr lang="en-US" sz="2000" dirty="0"/>
              <a:t>From the DNA strand</a:t>
            </a:r>
          </a:p>
          <a:p>
            <a:r>
              <a:rPr lang="en-US" sz="2000" dirty="0"/>
              <a:t>3‘AGGCTTCGA5’</a:t>
            </a:r>
          </a:p>
          <a:p>
            <a:endParaRPr lang="en-US" sz="2000" dirty="0"/>
          </a:p>
          <a:p>
            <a:r>
              <a:rPr lang="en-US" sz="2000" dirty="0"/>
              <a:t>a) Determine the mRNA that is transcribed from it.</a:t>
            </a:r>
          </a:p>
          <a:p>
            <a:r>
              <a:rPr lang="en-US" sz="2000" dirty="0"/>
              <a:t>b) Determine the tRNA anticodons that are complimentary to that mRNA.</a:t>
            </a:r>
          </a:p>
          <a:p>
            <a:r>
              <a:rPr lang="en-US" sz="2000" dirty="0"/>
              <a:t>c) Determine the 3 amino acids that the DNA coded for to make a polypeptide chain.                                                                                                                                                              </a:t>
            </a:r>
          </a:p>
        </p:txBody>
      </p:sp>
    </p:spTree>
    <p:extLst>
      <p:ext uri="{BB962C8B-B14F-4D97-AF65-F5344CB8AC3E}">
        <p14:creationId xmlns:p14="http://schemas.microsoft.com/office/powerpoint/2010/main" val="9382650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6" name="Content Placeholder 5" descr="cheese-1.jpg"/>
          <p:cNvPicPr>
            <a:picLocks noGrp="1" noChangeAspect="1"/>
          </p:cNvPicPr>
          <p:nvPr>
            <p:ph sz="half" idx="1"/>
          </p:nvPr>
        </p:nvPicPr>
        <p:blipFill>
          <a:blip r:embed="rId2" cstate="print"/>
          <a:stretch>
            <a:fillRect/>
          </a:stretch>
        </p:blipFill>
        <p:spPr>
          <a:xfrm>
            <a:off x="533400" y="838200"/>
            <a:ext cx="3810000" cy="4572000"/>
          </a:xfrm>
        </p:spPr>
      </p:pic>
      <p:pic>
        <p:nvPicPr>
          <p:cNvPr id="7" name="Content Placeholder 6" descr="wCheeseMaking.jpg"/>
          <p:cNvPicPr>
            <a:picLocks noGrp="1" noChangeAspect="1"/>
          </p:cNvPicPr>
          <p:nvPr>
            <p:ph sz="half" idx="2"/>
          </p:nvPr>
        </p:nvPicPr>
        <p:blipFill>
          <a:blip r:embed="rId3" cstate="print"/>
          <a:stretch>
            <a:fillRect/>
          </a:stretch>
        </p:blipFill>
        <p:spPr>
          <a:xfrm>
            <a:off x="4648200" y="838200"/>
            <a:ext cx="4038600" cy="4572000"/>
          </a:xfrm>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793750"/>
          </a:xfrm>
        </p:spPr>
        <p:txBody>
          <a:bodyPr/>
          <a:lstStyle/>
          <a:p>
            <a:r>
              <a:rPr lang="en-US" dirty="0"/>
              <a:t>AND DO THIS PROBLEM:</a:t>
            </a:r>
            <a:br>
              <a:rPr lang="en-US" dirty="0"/>
            </a:b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29000" y="381000"/>
            <a:ext cx="5486400" cy="6096794"/>
          </a:xfrm>
        </p:spPr>
      </p:pic>
      <p:sp>
        <p:nvSpPr>
          <p:cNvPr id="4" name="Text Placeholder 3"/>
          <p:cNvSpPr>
            <a:spLocks noGrp="1"/>
          </p:cNvSpPr>
          <p:nvPr>
            <p:ph type="body" sz="half" idx="2"/>
          </p:nvPr>
        </p:nvSpPr>
        <p:spPr>
          <a:xfrm>
            <a:off x="457200" y="990600"/>
            <a:ext cx="3008313" cy="5105400"/>
          </a:xfrm>
        </p:spPr>
        <p:txBody>
          <a:bodyPr>
            <a:normAutofit/>
          </a:bodyPr>
          <a:lstStyle/>
          <a:p>
            <a:r>
              <a:rPr lang="en-US" sz="2000" dirty="0"/>
              <a:t>A mutation occurs to cause</a:t>
            </a:r>
          </a:p>
          <a:p>
            <a:r>
              <a:rPr lang="en-US" sz="2000" dirty="0"/>
              <a:t>3‘AGGCTTCGA5‘ to be changed to</a:t>
            </a:r>
          </a:p>
          <a:p>
            <a:r>
              <a:rPr lang="en-US" sz="2000" dirty="0"/>
              <a:t>3‘AGCGCTTCGA5‘.</a:t>
            </a:r>
          </a:p>
          <a:p>
            <a:endParaRPr lang="en-US" sz="2000" dirty="0"/>
          </a:p>
          <a:p>
            <a:pPr marL="457200" indent="-457200">
              <a:buAutoNum type="alphaLcParenR"/>
            </a:pPr>
            <a:r>
              <a:rPr lang="en-US" sz="2000" dirty="0"/>
              <a:t>What type of mutation occurred?</a:t>
            </a:r>
          </a:p>
          <a:p>
            <a:pPr marL="457200" indent="-457200">
              <a:buAutoNum type="alphaLcParenR"/>
            </a:pPr>
            <a:r>
              <a:rPr lang="en-US" sz="2000" dirty="0"/>
              <a:t>What will the 3</a:t>
            </a:r>
            <a:r>
              <a:rPr lang="en-US" sz="2000" baseline="30000" dirty="0"/>
              <a:t>rd</a:t>
            </a:r>
            <a:r>
              <a:rPr lang="en-US" sz="2000" dirty="0"/>
              <a:t> amino acid coded for after the mutation?</a:t>
            </a:r>
          </a:p>
        </p:txBody>
      </p:sp>
    </p:spTree>
    <p:extLst>
      <p:ext uri="{BB962C8B-B14F-4D97-AF65-F5344CB8AC3E}">
        <p14:creationId xmlns:p14="http://schemas.microsoft.com/office/powerpoint/2010/main" val="2243091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08_Dannon_ingredients_P1021123.jpg"/>
          <p:cNvPicPr>
            <a:picLocks noGrp="1" noChangeAspect="1"/>
          </p:cNvPicPr>
          <p:nvPr>
            <p:ph sz="half" idx="1"/>
          </p:nvPr>
        </p:nvPicPr>
        <p:blipFill>
          <a:blip r:embed="rId2" cstate="print"/>
          <a:stretch>
            <a:fillRect/>
          </a:stretch>
        </p:blipFill>
        <p:spPr>
          <a:xfrm>
            <a:off x="5334000" y="1524000"/>
            <a:ext cx="2514600" cy="3429000"/>
          </a:xfrm>
        </p:spPr>
      </p:pic>
      <p:pic>
        <p:nvPicPr>
          <p:cNvPr id="6" name="Content Placeholder 5" descr="Yogurt.jpg"/>
          <p:cNvPicPr>
            <a:picLocks noGrp="1" noChangeAspect="1"/>
          </p:cNvPicPr>
          <p:nvPr>
            <p:ph sz="half" idx="2"/>
          </p:nvPr>
        </p:nvPicPr>
        <p:blipFill>
          <a:blip r:embed="rId3" cstate="print"/>
          <a:stretch>
            <a:fillRect/>
          </a:stretch>
        </p:blipFill>
        <p:spPr>
          <a:xfrm>
            <a:off x="914400" y="1295400"/>
            <a:ext cx="3886200" cy="4010819"/>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1671372"/>
            <a:ext cx="3276600" cy="3586427"/>
          </a:xfrm>
        </p:spPr>
      </p:pic>
      <p:pic>
        <p:nvPicPr>
          <p:cNvPr id="6" name="Content Placeholder 5" descr="blue cheese.bmp"/>
          <p:cNvPicPr>
            <a:picLocks noGrp="1" noChangeAspect="1"/>
          </p:cNvPicPr>
          <p:nvPr>
            <p:ph sz="half" idx="2"/>
          </p:nvPr>
        </p:nvPicPr>
        <p:blipFill>
          <a:blip r:embed="rId3" cstate="print"/>
          <a:stretch>
            <a:fillRect/>
          </a:stretch>
        </p:blipFill>
        <p:spPr>
          <a:xfrm>
            <a:off x="4800600" y="1828800"/>
            <a:ext cx="3200400" cy="3110706"/>
          </a:xfr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1893</TotalTime>
  <Words>722</Words>
  <Application>Microsoft Office PowerPoint</Application>
  <PresentationFormat>On-screen Show (4:3)</PresentationFormat>
  <Paragraphs>74</Paragraphs>
  <Slides>70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70</vt:i4>
      </vt:variant>
    </vt:vector>
  </HeadingPairs>
  <TitlesOfParts>
    <vt:vector size="74" baseType="lpstr">
      <vt:lpstr>Arial</vt:lpstr>
      <vt:lpstr>Calibri</vt:lpstr>
      <vt:lpstr>Wingdings</vt:lpstr>
      <vt:lpstr>Office Theme</vt:lpstr>
      <vt:lpstr>Micro Lab Notes </vt:lpstr>
      <vt:lpstr>DAY 1 – MCB 2010C Microbiology  How to get to printed materials:  1) Sign into Valencia’s homepage. 2) Click on “Current Students.” 3) Click on “Faculty Websites.” 4) Click on “G” and then “Gessner, Robert.” 5) You can click on “Course Materials” for the syllabus and all the other printable materials you will need for the course  (only print the materials when you are instructed to do so).   </vt:lpstr>
      <vt:lpstr>FOR THE SECOND DAY OF CLASS  1) Read and know the syllabus. 2) Print the CHEMISTRY HW (from course materials in the  Faculty FrontDoor website).  It is DUE in 2 WEEKS. 3) Print or have access to LECTURE PACKET #1 (from course  materials on the website). 4) Buy the textbook and your lab manual.  - read pages 1-11 in the lab manual to understand lab   safety. 5) Make sure you have a lab jacket for our next lab. 6) Begin learning the first 10 pathogens in the Pathogens  Handbook.  </vt:lpstr>
      <vt:lpstr>KNOW THE FOLLOWING WHEN STUDYING FROM THE PATHOGENS HANDBOOK:  1. The common name and scientific name for all diseases except viruses; for  viruses you only need to know their common name. 2. Know what type of organism causes the disease; for example is it a   bacterium, a virus, a fungus, etc. 3. Know how the disease is transmitted. 4. Know whether there is a vaccine to prevent the disease and what is the  name of the vaccine? 5. From the Key Facts reading, know the major signs and symptoms of each   disease, the organ system the disease primarily affects and anything  else that is unique about the disease that is in the reading.  </vt:lpstr>
      <vt:lpstr>Dr. Gessner’s Top Ten Reasons to Study Microbiology</vt:lpstr>
      <vt:lpstr>10.  MMMM, that bacterial waste product………………………, oh, I mean your cheese or yogurt, tastes good, huh ?</vt:lpstr>
      <vt:lpstr>PowerPoint Presentation</vt:lpstr>
      <vt:lpstr>PowerPoint Presentation</vt:lpstr>
      <vt:lpstr>PowerPoint Presentation</vt:lpstr>
      <vt:lpstr>Happy cows like you to eat milk spoiled by bacteria (cheese) </vt:lpstr>
      <vt:lpstr>9.  That’s it!! Keep leaning back against that movie theatre seat and you can comb the ringworm and lice from each others hair .</vt:lpstr>
      <vt:lpstr>PowerPoint Presentation</vt:lpstr>
      <vt:lpstr>8.  You will be the life of any party or social gathering when you can describe the three stages of syphilis .  (YOU MAY WANT TO TELL THEM YOU DON’T KNOW FROM PERSONAL EXPERIENCE) </vt:lpstr>
      <vt:lpstr>PowerPoint Presentation</vt:lpstr>
      <vt:lpstr>PowerPoint Presentation</vt:lpstr>
      <vt:lpstr>7.  Now you will know what you are swimming with at the beach .  </vt:lpstr>
      <vt:lpstr>PowerPoint Presentation</vt:lpstr>
      <vt:lpstr>PowerPoint Presentation</vt:lpstr>
      <vt:lpstr>6.  You do wear gloves to handle your wet laundry, don’t you?  </vt:lpstr>
      <vt:lpstr>Most bacteria aren’t killed by cold or warm water. Also, SOAP doesn’t kill most bacteria.</vt:lpstr>
      <vt:lpstr>The E. coli comes from your underwear and spreads to all the rest of the clothes in the washing machine! Could these bacteria lead to illness?</vt:lpstr>
      <vt:lpstr>5.  I wouldn’t use that bathroom if I were you; that’s where your drinking water may come from . It’s called “toilet to tap.”</vt:lpstr>
      <vt:lpstr>MMM, vintage 2012… a very good year </vt:lpstr>
      <vt:lpstr>4.  For goodness sakes!!! We are SICK of you medical workers spreading those antibiotic resistant bacteria to your patients, friends and family. </vt:lpstr>
      <vt:lpstr>PowerPoint Presentation</vt:lpstr>
      <vt:lpstr>3.  The snot lecture!!!  Now you will know why the salad bar has the sneeze guard .  </vt:lpstr>
      <vt:lpstr>PowerPoint Presentation</vt:lpstr>
      <vt:lpstr>2.  With a microscope you can really find out what’s growing between those teeth!!  </vt:lpstr>
      <vt:lpstr>PowerPoint Presentation</vt:lpstr>
      <vt:lpstr>1.  EWWWW, you slept with how many millions of living things in your bed last night????</vt:lpstr>
      <vt:lpstr>There are millions of house dust mites in your mattress, pillows, bedding, furniture and rugs throughout your home.   Can they pose any problems?</vt:lpstr>
      <vt:lpstr>PowerPoint Presentation</vt:lpstr>
      <vt:lpstr>AND AS A BONUS REASON TO STUDY MICROBIOLOGY…..</vt:lpstr>
      <vt:lpstr>Now, when someone says “you stink!” you can honestly say that it’s not you, it’s your bacteria. </vt:lpstr>
      <vt:lpstr>FOR EACH LAB:   - Disinfect your table top before and after each lab period; wash your   hands before leaving the lab.  - NO FOOD or DRINKS are allowed in the lab.  - You must have a lab jacket (or suitable substitute for each lab,   beginning at next week’s lab).   - The lab manual for this course is required.  - You must wear appropriate footwear (close toe shoes; no high   heels) in the lab.  - You will need a Sharpie for every lab.  - You need to remove all personal property, that you cant afford to   lose (other than your lab manual), from on and from around   your desk.    - You may want to bring colored pencils and/or pens. </vt:lpstr>
      <vt:lpstr>Suggested lab attire </vt:lpstr>
      <vt:lpstr>MICROBIOLOGY SCAVENGER HUNT   - disinfectant solution for lab benches     - antiseptic hand washing soap  - fire extinguisher; fire blanket    - fire alarms  - MSDS folder      - emergency shut off valves  - biohazard waste containers     - biohazard sharps container  - broken glassware box      - “kill cart”  - first aid kit; chemical spill kit     - security telephone  - 25°C and 37°C incubators     - 4°C refrigerated room  - biological safety cabinet     - microscopes  - vortex mixers      - 4 pathways to exit the room  - emergency shower and eyewash     - Louis Pasteur  - water baths      - UV light chamber  - autoclaves (students need to be escorted to observe them and you will be   taught how they work and why we need them)  - inoculating loops, flint strikers, plastic pipettes, ethanol, distilled water,    sterile cotton swabs, microscope lens cleaner and lens paper,    test tube racks, immersion oil    </vt:lpstr>
      <vt:lpstr>HOW TO USE A MICROSCOPE   1. Plug the microscope in and turn on the light switch; then adjust the light intensity  control knob (rheostat) to increase and decrease the amount of light going through the stage.  2.  Lower the stage, using the coarse adjustment knob, and then put your slide on the stage, so that it is held in place with the stage clips.  3.  Use your mechanical stage knobs, while looking directly at the slide, to position the slide so light is going through the object that you wish to observe.  4.  Making sure that the scanner lens is directly above the stage, raise the stage using  the coarse adjustment knob while looking through the ocular lenses until you see your image come into view.     </vt:lpstr>
      <vt:lpstr>5.  Using your fine adjustment knob, fine focus the specimen you are looking at on the slide.  6.  Before moving to the next higher power of magnification (the low power  lens), you must CENTER THE SPECIMEN on the slide in the field of     view.  Do this while looking through the oculars at your specimen by using your mechanical stage knobs.  7.  Rotate the revolving nosepiece so that the LOW power objective lens is  now above the slide.  Your microscopes are PARFOCAL; do you need  to lower the stage when trying to find your specimen as you move to  a higher power objective lens, so you don’t hit the higher power lens with the slide on the stage?    </vt:lpstr>
      <vt:lpstr>8.  FOCUS the specimen on the slide using your fine adjustment knob.  9.  Center the specimen on the slide, under low power, using the mechanical stage knobs.  10.  Rotate the nosepiece to the HIGH POWER objective lens and  focus the specimen by only using the fine adjustment knob.  11.  Be sure you can identify each of the microbes that you are supposed to observe in this lab.  </vt:lpstr>
      <vt:lpstr>MICROSCOPE STORAGE:  1. The rheostat wheel needs to be set to the lowest light intensity.  2. The on/off switch is then turned off. 3. The stage needs to be set slightly above its lowest position. 4. The mechanical stage should be centered. 5. The objective lenses are clean and free from any oil buildup, properly  cleaned with only lens paper and lens cleaner.  If using the oil  immersion lens make sure the lens is oil free when the students  check out. 6. The objective lenses are set so the 4X lens is directly above the stage. 7. The electrical cord is wrapped properly. 8. The arm is facing you when the microscope is replaced in the storage  cabinet. 9. The cabinet door closes properly when the microscope is in place.   </vt:lpstr>
      <vt:lpstr>LAB 1-5 STREAK PLATE METHODS of ISOLATION  Sample the following:  Table 1 – sink faucet  Table 2 – sponges at sink  Table 3 – men's urinal  Table 4 – women’s toilet bowl  Table 5 – bottoms of purses and book bags  Table 6 – water fountain spigot  Table 7 – bottoms of your shoes   </vt:lpstr>
      <vt:lpstr>Lab 3-3: Examination of Eukaryotic Microorganisms   Kingdom Eubacteria:    Oscillatoria (cyanobacterium – a prokaryote)  Kingdom Protista:     subkingdom protozoa:         Amoeba proteus         Paramecium caudatum         Giardia lamblia √         Human blood with Plasmodium sp. (malarial parasites) √       subkingdom algae:         Volvox         Spirogyra         Diatoms         Euglena (can be autotrophic or heterotrophic) </vt:lpstr>
      <vt:lpstr>   Kingdom Fungi:         Saccharomyces (yeast)    Mold Types slide has the following 3 molds: √ Penicillium     Rhizopus     Aspergillus    Kingdom Animalia:         Dipylidium caninum (dog tapeworm)         Pediculus humanis corporis (human body louse – an insect)  KNOW to which kingdom each of these organisms belong.   </vt:lpstr>
      <vt:lpstr>What is this?</vt:lpstr>
      <vt:lpstr>What is this?</vt:lpstr>
      <vt:lpstr>What is this?</vt:lpstr>
      <vt:lpstr>What is this?</vt:lpstr>
      <vt:lpstr>What is this?</vt:lpstr>
      <vt:lpstr>What is this?</vt:lpstr>
      <vt:lpstr>What is this?</vt:lpstr>
      <vt:lpstr>What is this?</vt:lpstr>
      <vt:lpstr>What is this?</vt:lpstr>
      <vt:lpstr>What is this?</vt:lpstr>
      <vt:lpstr>What is this?</vt:lpstr>
      <vt:lpstr>What is this?</vt:lpstr>
      <vt:lpstr>What is this?</vt:lpstr>
      <vt:lpstr>What is this?</vt:lpstr>
      <vt:lpstr>What is this?</vt:lpstr>
      <vt:lpstr>What is this?</vt:lpstr>
      <vt:lpstr>What is this?</vt:lpstr>
      <vt:lpstr>What is this?</vt:lpstr>
      <vt:lpstr>  MICROBIOLOGY STUDENTS     BEFORE LEAVING, PLEASE BE SURE TO:   Have your microscope checked out (if you used one) by your instructor to be sure that all oil is removed from the lenses and that the microscope is ready for storage in the cabinet.   Clean slides as directed by your professor.  AND…………………………………….    </vt:lpstr>
      <vt:lpstr>Remove all markings from used glass test tubes, using alcohol wipes.  When finished, put the contaminated test tubes in the kill cart, filling any existing test tube racks first.   Discard all Petri dish cultures in the biohazard waste containers (orange lined trash cans).   Return all equipment (loops, wires, flint strikers, immersion oil, lens paper) to your drawer.   Put seats under the lab tables, disinfect tabletops and wash your hands.    Thank you for cleaning up after yourselves  </vt:lpstr>
      <vt:lpstr>How to Check Midterm Grades in Atlas  - Access your Atlas account -Select the School Services tab - Click on Registration, Records and Financial Aid - Click on Student Records - Click on Midterm Grades  </vt:lpstr>
      <vt:lpstr>Using Lab 9-1 in your Microbiology Lab Book, identify what the   following microbe would be:   PRG – yellow broth; bubble in Durham tube  PRS – yellow broth  PRM (mannitol) – yellow broth  MR – red broth  VP – copper/brown layer on broth  Citrate – green slant  Lysine – purple broth  Ornithine – purple broth  Urea – orange broth  Nutrient Gelatin – solid deep  DNase – no zone of clearing  H2S – no black precipitate (ppt.) in SIM  Motility – fuzziness around stab in SIM  Indole – cherry red layer on top of SIM  See me to determine whether you have correctly identified the bacterium.  </vt:lpstr>
      <vt:lpstr>UV Light Lab  - UV C rays (254 nm) can kill bacteria  - The more the time of exposure, the greater the killing effect; spore formers  are more resistant than non-spore formers.  - Fungi are less affected by UV C rays than are bacteria  - UV rays are very poorly penetrating and were blocked by the plastic Petri  plate lid (the control plate with no UV exposure and the 5 minute lid  on plate had identical microbial growth)  - How do UV C rays kill bacteria?  By creating THYMINE DIMERS which block  DNA polymerase from allowing DNA replication and which block RNA  polymerase from allowing the transcription of a gene. (LAB 8-2) </vt:lpstr>
      <vt:lpstr>THE ELISA TEST (Enzyme Linked Immunosorbent Assay)  Detects antibodies in your blood to determine if you have been exposed to a disease.  Can be used to detect diseases (including HIV, SARS, West Nile encephalitis, Lyme disease, Avian flu).  Can be used in pregnancy and ovulation test kits, detecting illegal drugs (marijuana and cocaine), testing indoor air quality, and to determine if foods have been labeled properly.  Remember that each antibody reacts specifically with only one antigen.  Rapid results!!   (PRINT pp S-1 to S-4 from the pdf file in Faculty Frontdoor) </vt:lpstr>
      <vt:lpstr>SOLVE THIS PROBLEM:</vt:lpstr>
      <vt:lpstr>AND DO THIS PROBLEM: </vt:lpstr>
    </vt:vector>
  </TitlesOfParts>
  <Company>Valencia Community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 Lab Notes</dc:title>
  <dc:creator>Office of Information Technology</dc:creator>
  <cp:lastModifiedBy>Doc G</cp:lastModifiedBy>
  <cp:revision>79</cp:revision>
  <dcterms:created xsi:type="dcterms:W3CDTF">2010-04-08T20:45:11Z</dcterms:created>
  <dcterms:modified xsi:type="dcterms:W3CDTF">2016-09-09T20:22:00Z</dcterms:modified>
</cp:coreProperties>
</file>